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6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7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8.xml" ContentType="application/vnd.openxmlformats-officedocument.theme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theme/theme9.xml" ContentType="application/vnd.openxmlformats-officedocument.theme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8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83" r:id="rId4"/>
    <p:sldMasterId id="2147484471" r:id="rId5"/>
    <p:sldMasterId id="2147484459" r:id="rId6"/>
    <p:sldMasterId id="2147484229" r:id="rId7"/>
    <p:sldMasterId id="2147484370" r:id="rId8"/>
    <p:sldMasterId id="2147484396" r:id="rId9"/>
    <p:sldMasterId id="2147484495" r:id="rId10"/>
    <p:sldMasterId id="2147484427" r:id="rId11"/>
    <p:sldMasterId id="2147484308" r:id="rId12"/>
    <p:sldMasterId id="2147484344" r:id="rId13"/>
  </p:sldMasterIdLst>
  <p:notesMasterIdLst>
    <p:notesMasterId r:id="rId101"/>
  </p:notesMasterIdLst>
  <p:handoutMasterIdLst>
    <p:handoutMasterId r:id="rId102"/>
  </p:handoutMasterIdLst>
  <p:sldIdLst>
    <p:sldId id="669" r:id="rId14"/>
    <p:sldId id="423" r:id="rId15"/>
    <p:sldId id="779" r:id="rId16"/>
    <p:sldId id="335" r:id="rId17"/>
    <p:sldId id="672" r:id="rId18"/>
    <p:sldId id="673" r:id="rId19"/>
    <p:sldId id="674" r:id="rId20"/>
    <p:sldId id="675" r:id="rId21"/>
    <p:sldId id="684" r:id="rId22"/>
    <p:sldId id="687" r:id="rId23"/>
    <p:sldId id="685" r:id="rId24"/>
    <p:sldId id="688" r:id="rId25"/>
    <p:sldId id="680" r:id="rId26"/>
    <p:sldId id="681" r:id="rId27"/>
    <p:sldId id="682" r:id="rId28"/>
    <p:sldId id="689" r:id="rId29"/>
    <p:sldId id="690" r:id="rId30"/>
    <p:sldId id="691" r:id="rId31"/>
    <p:sldId id="708" r:id="rId32"/>
    <p:sldId id="734" r:id="rId33"/>
    <p:sldId id="735" r:id="rId34"/>
    <p:sldId id="722" r:id="rId35"/>
    <p:sldId id="709" r:id="rId36"/>
    <p:sldId id="713" r:id="rId37"/>
    <p:sldId id="710" r:id="rId38"/>
    <p:sldId id="711" r:id="rId39"/>
    <p:sldId id="714" r:id="rId40"/>
    <p:sldId id="715" r:id="rId41"/>
    <p:sldId id="717" r:id="rId42"/>
    <p:sldId id="716" r:id="rId43"/>
    <p:sldId id="749" r:id="rId44"/>
    <p:sldId id="759" r:id="rId45"/>
    <p:sldId id="719" r:id="rId46"/>
    <p:sldId id="720" r:id="rId47"/>
    <p:sldId id="736" r:id="rId48"/>
    <p:sldId id="737" r:id="rId49"/>
    <p:sldId id="738" r:id="rId50"/>
    <p:sldId id="739" r:id="rId51"/>
    <p:sldId id="741" r:id="rId52"/>
    <p:sldId id="740" r:id="rId53"/>
    <p:sldId id="742" r:id="rId54"/>
    <p:sldId id="777" r:id="rId55"/>
    <p:sldId id="743" r:id="rId56"/>
    <p:sldId id="745" r:id="rId57"/>
    <p:sldId id="752" r:id="rId58"/>
    <p:sldId id="753" r:id="rId59"/>
    <p:sldId id="755" r:id="rId60"/>
    <p:sldId id="756" r:id="rId61"/>
    <p:sldId id="757" r:id="rId62"/>
    <p:sldId id="744" r:id="rId63"/>
    <p:sldId id="760" r:id="rId64"/>
    <p:sldId id="762" r:id="rId65"/>
    <p:sldId id="763" r:id="rId66"/>
    <p:sldId id="761" r:id="rId67"/>
    <p:sldId id="764" r:id="rId68"/>
    <p:sldId id="758" r:id="rId69"/>
    <p:sldId id="767" r:id="rId70"/>
    <p:sldId id="729" r:id="rId71"/>
    <p:sldId id="730" r:id="rId72"/>
    <p:sldId id="731" r:id="rId73"/>
    <p:sldId id="732" r:id="rId74"/>
    <p:sldId id="733" r:id="rId75"/>
    <p:sldId id="723" r:id="rId76"/>
    <p:sldId id="724" r:id="rId77"/>
    <p:sldId id="725" r:id="rId78"/>
    <p:sldId id="726" r:id="rId79"/>
    <p:sldId id="727" r:id="rId80"/>
    <p:sldId id="728" r:id="rId81"/>
    <p:sldId id="766" r:id="rId82"/>
    <p:sldId id="768" r:id="rId83"/>
    <p:sldId id="769" r:id="rId84"/>
    <p:sldId id="771" r:id="rId85"/>
    <p:sldId id="781" r:id="rId86"/>
    <p:sldId id="782" r:id="rId87"/>
    <p:sldId id="783" r:id="rId88"/>
    <p:sldId id="784" r:id="rId89"/>
    <p:sldId id="772" r:id="rId90"/>
    <p:sldId id="775" r:id="rId91"/>
    <p:sldId id="774" r:id="rId92"/>
    <p:sldId id="785" r:id="rId93"/>
    <p:sldId id="787" r:id="rId94"/>
    <p:sldId id="773" r:id="rId95"/>
    <p:sldId id="765" r:id="rId96"/>
    <p:sldId id="778" r:id="rId97"/>
    <p:sldId id="790" r:id="rId98"/>
    <p:sldId id="780" r:id="rId99"/>
    <p:sldId id="789" r:id="rId10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Francesco Bonacci" initials="FB" lastIdx="1" clrIdx="4">
    <p:extLst>
      <p:ext uri="{19B8F6BF-5375-455C-9EA6-DF929625EA0E}">
        <p15:presenceInfo xmlns:p15="http://schemas.microsoft.com/office/powerpoint/2012/main" userId="5522fd7ce27409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7D7"/>
    <a:srgbClr val="FFB900"/>
    <a:srgbClr val="107C10"/>
    <a:srgbClr val="A80000"/>
    <a:srgbClr val="004B1C"/>
    <a:srgbClr val="F8F8F8"/>
    <a:srgbClr val="191919"/>
    <a:srgbClr val="0C2C4D"/>
    <a:srgbClr val="FF5D00"/>
    <a:srgbClr val="67C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59" autoAdjust="0"/>
    <p:restoredTop sz="93789" autoAdjust="0"/>
  </p:normalViewPr>
  <p:slideViewPr>
    <p:cSldViewPr>
      <p:cViewPr varScale="1">
        <p:scale>
          <a:sx n="62" d="100"/>
          <a:sy n="62" d="100"/>
        </p:scale>
        <p:origin x="244" y="52"/>
      </p:cViewPr>
      <p:guideLst/>
    </p:cSldViewPr>
  </p:slideViewPr>
  <p:outlineViewPr>
    <p:cViewPr>
      <p:scale>
        <a:sx n="33" d="100"/>
        <a:sy n="33" d="100"/>
      </p:scale>
      <p:origin x="0" y="-1157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1893" y="-1611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84" Type="http://schemas.openxmlformats.org/officeDocument/2006/relationships/slide" Target="slides/slide71.xml"/><Relationship Id="rId89" Type="http://schemas.openxmlformats.org/officeDocument/2006/relationships/slide" Target="slides/slide76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58.xml"/><Relationship Id="rId92" Type="http://schemas.openxmlformats.org/officeDocument/2006/relationships/slide" Target="slides/slide79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07" Type="http://schemas.openxmlformats.org/officeDocument/2006/relationships/tableStyles" Target="tableStyles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slide" Target="slides/slide53.xml"/><Relationship Id="rId74" Type="http://schemas.openxmlformats.org/officeDocument/2006/relationships/slide" Target="slides/slide61.xml"/><Relationship Id="rId79" Type="http://schemas.openxmlformats.org/officeDocument/2006/relationships/slide" Target="slides/slide66.xml"/><Relationship Id="rId87" Type="http://schemas.openxmlformats.org/officeDocument/2006/relationships/slide" Target="slides/slide74.xml"/><Relationship Id="rId10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90" Type="http://schemas.openxmlformats.org/officeDocument/2006/relationships/slide" Target="slides/slide77.xml"/><Relationship Id="rId95" Type="http://schemas.openxmlformats.org/officeDocument/2006/relationships/slide" Target="slides/slide82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77" Type="http://schemas.openxmlformats.org/officeDocument/2006/relationships/slide" Target="slides/slide64.xml"/><Relationship Id="rId100" Type="http://schemas.openxmlformats.org/officeDocument/2006/relationships/slide" Target="slides/slide87.xml"/><Relationship Id="rId105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80" Type="http://schemas.openxmlformats.org/officeDocument/2006/relationships/slide" Target="slides/slide67.xml"/><Relationship Id="rId85" Type="http://schemas.openxmlformats.org/officeDocument/2006/relationships/slide" Target="slides/slide72.xml"/><Relationship Id="rId93" Type="http://schemas.openxmlformats.org/officeDocument/2006/relationships/slide" Target="slides/slide80.xml"/><Relationship Id="rId98" Type="http://schemas.openxmlformats.org/officeDocument/2006/relationships/slide" Target="slides/slide8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slide" Target="slides/slide54.xml"/><Relationship Id="rId103" Type="http://schemas.openxmlformats.org/officeDocument/2006/relationships/commentAuthors" Target="commentAuthors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91" Type="http://schemas.openxmlformats.org/officeDocument/2006/relationships/slide" Target="slides/slide78.xml"/><Relationship Id="rId96" Type="http://schemas.openxmlformats.org/officeDocument/2006/relationships/slide" Target="slides/slide8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6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94" Type="http://schemas.openxmlformats.org/officeDocument/2006/relationships/slide" Target="slides/slide81.xml"/><Relationship Id="rId99" Type="http://schemas.openxmlformats.org/officeDocument/2006/relationships/slide" Target="slides/slide86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97" Type="http://schemas.openxmlformats.org/officeDocument/2006/relationships/slide" Target="slides/slide84.xml"/><Relationship Id="rId10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b="1" baseline="0" dirty="0">
                <a:solidFill>
                  <a:schemeClr val="bg2">
                    <a:lumMod val="10000"/>
                  </a:schemeClr>
                </a:solidFill>
              </a:rPr>
              <a:t>  Initialization Time (Avg)</a:t>
            </a:r>
            <a:endParaRPr lang="it-IT" b="1" dirty="0">
              <a:solidFill>
                <a:schemeClr val="bg2">
                  <a:lumMod val="1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Skip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Android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730.4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83-4274-BC9F-25DCE20A83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Compile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Android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290.39999999999998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83-4274-BC9F-25DCE20A8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9214952"/>
        <c:axId val="439215280"/>
      </c:barChart>
      <c:catAx>
        <c:axId val="439214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9215280"/>
        <c:crosses val="autoZero"/>
        <c:auto val="1"/>
        <c:lblAlgn val="ctr"/>
        <c:lblOffset val="100"/>
        <c:noMultiLvlLbl val="0"/>
      </c:catAx>
      <c:valAx>
        <c:axId val="43921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9214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b="1" baseline="0" dirty="0">
                <a:solidFill>
                  <a:schemeClr val="bg2">
                    <a:lumMod val="10000"/>
                  </a:schemeClr>
                </a:solidFill>
              </a:rPr>
              <a:t>  Initialization Time (Avg)</a:t>
            </a:r>
            <a:endParaRPr lang="it-IT" b="1" dirty="0">
              <a:solidFill>
                <a:schemeClr val="bg2">
                  <a:lumMod val="1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Skip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UWP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755.2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83-4274-BC9F-25DCE20A83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Compile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UWP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540.4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83-4274-BC9F-25DCE20A8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9214952"/>
        <c:axId val="439215280"/>
      </c:barChart>
      <c:catAx>
        <c:axId val="439214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9215280"/>
        <c:crosses val="autoZero"/>
        <c:auto val="1"/>
        <c:lblAlgn val="ctr"/>
        <c:lblOffset val="100"/>
        <c:noMultiLvlLbl val="0"/>
      </c:catAx>
      <c:valAx>
        <c:axId val="43921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9214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b="1" baseline="0" dirty="0">
                <a:solidFill>
                  <a:schemeClr val="bg2">
                    <a:lumMod val="10000"/>
                  </a:schemeClr>
                </a:solidFill>
              </a:rPr>
              <a:t>  Initialization Time (Avg)</a:t>
            </a:r>
            <a:endParaRPr lang="it-IT" b="1" dirty="0">
              <a:solidFill>
                <a:schemeClr val="bg2">
                  <a:lumMod val="1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Skip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iOS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112.2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83-4274-BC9F-25DCE20A83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Compile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iOS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83-4274-BC9F-25DCE20A8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9214952"/>
        <c:axId val="439215280"/>
      </c:barChart>
      <c:catAx>
        <c:axId val="439214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9215280"/>
        <c:crosses val="autoZero"/>
        <c:auto val="1"/>
        <c:lblAlgn val="ctr"/>
        <c:lblOffset val="100"/>
        <c:noMultiLvlLbl val="0"/>
      </c:catAx>
      <c:valAx>
        <c:axId val="43921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9214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b="1" baseline="0" dirty="0">
                <a:solidFill>
                  <a:schemeClr val="bg2">
                    <a:lumMod val="10000"/>
                  </a:schemeClr>
                </a:solidFill>
              </a:rPr>
              <a:t>  Initialization Time (Avg)</a:t>
            </a:r>
            <a:endParaRPr lang="it-IT" b="1" dirty="0">
              <a:solidFill>
                <a:schemeClr val="bg2">
                  <a:lumMod val="1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Xamarin.Native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Android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83-4274-BC9F-25DCE20A83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Xamarin.Forms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Android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2868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83-4274-BC9F-25DCE20A8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9214952"/>
        <c:axId val="439215280"/>
      </c:barChart>
      <c:catAx>
        <c:axId val="439214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9215280"/>
        <c:crosses val="autoZero"/>
        <c:auto val="1"/>
        <c:lblAlgn val="ctr"/>
        <c:lblOffset val="100"/>
        <c:noMultiLvlLbl val="0"/>
      </c:catAx>
      <c:valAx>
        <c:axId val="43921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9214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b="1" baseline="0" dirty="0">
                <a:solidFill>
                  <a:schemeClr val="bg2">
                    <a:lumMod val="10000"/>
                  </a:schemeClr>
                </a:solidFill>
              </a:rPr>
              <a:t>  OnCreate Time (Avg)</a:t>
            </a:r>
            <a:endParaRPr lang="it-IT" b="1" dirty="0">
              <a:solidFill>
                <a:schemeClr val="bg2">
                  <a:lumMod val="1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Xamarin.Native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Android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83-4274-BC9F-25DCE20A83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Xamarin.Forms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Android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1267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83-4274-BC9F-25DCE20A8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9214952"/>
        <c:axId val="439215280"/>
      </c:barChart>
      <c:catAx>
        <c:axId val="439214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9215280"/>
        <c:crosses val="autoZero"/>
        <c:auto val="1"/>
        <c:lblAlgn val="ctr"/>
        <c:lblOffset val="100"/>
        <c:noMultiLvlLbl val="0"/>
      </c:catAx>
      <c:valAx>
        <c:axId val="43921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9214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b="1" baseline="0" dirty="0">
                <a:solidFill>
                  <a:schemeClr val="bg2">
                    <a:lumMod val="10000"/>
                  </a:schemeClr>
                </a:solidFill>
              </a:rPr>
              <a:t>  Initialization Time (Avg)</a:t>
            </a:r>
            <a:endParaRPr lang="it-IT" b="1" dirty="0">
              <a:solidFill>
                <a:schemeClr val="bg2">
                  <a:lumMod val="1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Xamarin.Native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UWP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83-4274-BC9F-25DCE20A83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Xamarin.Forms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UWP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7793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83-4274-BC9F-25DCE20A8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9214952"/>
        <c:axId val="439215280"/>
      </c:barChart>
      <c:catAx>
        <c:axId val="439214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9215280"/>
        <c:crosses val="autoZero"/>
        <c:auto val="1"/>
        <c:lblAlgn val="ctr"/>
        <c:lblOffset val="100"/>
        <c:noMultiLvlLbl val="0"/>
      </c:catAx>
      <c:valAx>
        <c:axId val="43921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9214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b="1" baseline="0" dirty="0">
                <a:solidFill>
                  <a:schemeClr val="bg2">
                    <a:lumMod val="10000"/>
                  </a:schemeClr>
                </a:solidFill>
              </a:rPr>
              <a:t>  OnCreate Time (Avg)</a:t>
            </a:r>
            <a:endParaRPr lang="it-IT" b="1" dirty="0">
              <a:solidFill>
                <a:schemeClr val="bg2">
                  <a:lumMod val="1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Xamarin.Native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UWP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83-4274-BC9F-25DCE20A83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Xamarin.Forms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UWP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6327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83-4274-BC9F-25DCE20A8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9214952"/>
        <c:axId val="439215280"/>
      </c:barChart>
      <c:catAx>
        <c:axId val="439214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9215280"/>
        <c:crosses val="autoZero"/>
        <c:auto val="1"/>
        <c:lblAlgn val="ctr"/>
        <c:lblOffset val="100"/>
        <c:noMultiLvlLbl val="0"/>
      </c:catAx>
      <c:valAx>
        <c:axId val="43921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9214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b="1" baseline="0" dirty="0">
                <a:solidFill>
                  <a:schemeClr val="bg2">
                    <a:lumMod val="10000"/>
                  </a:schemeClr>
                </a:solidFill>
              </a:rPr>
              <a:t>  Initialization Time (Avg)</a:t>
            </a:r>
            <a:endParaRPr lang="it-IT" b="1" dirty="0">
              <a:solidFill>
                <a:schemeClr val="bg2">
                  <a:lumMod val="1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Xamarin.Native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iOS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3657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83-4274-BC9F-25DCE20A83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Xamarin.Forms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iOS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4670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83-4274-BC9F-25DCE20A8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9214952"/>
        <c:axId val="439215280"/>
      </c:barChart>
      <c:catAx>
        <c:axId val="439214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9215280"/>
        <c:crosses val="autoZero"/>
        <c:auto val="1"/>
        <c:lblAlgn val="ctr"/>
        <c:lblOffset val="100"/>
        <c:noMultiLvlLbl val="0"/>
      </c:catAx>
      <c:valAx>
        <c:axId val="43921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9214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b="1" baseline="0" dirty="0">
                <a:solidFill>
                  <a:schemeClr val="bg2">
                    <a:lumMod val="10000"/>
                  </a:schemeClr>
                </a:solidFill>
              </a:rPr>
              <a:t>  FinishedLaunching Time (Avg)</a:t>
            </a:r>
            <a:endParaRPr lang="it-IT" b="1" dirty="0">
              <a:solidFill>
                <a:schemeClr val="bg2">
                  <a:lumMod val="1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Xamarin.Native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iOS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83-4274-BC9F-25DCE20A83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Xamarin.Forms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iOS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83-4274-BC9F-25DCE20A8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9214952"/>
        <c:axId val="439215280"/>
      </c:barChart>
      <c:catAx>
        <c:axId val="439214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9215280"/>
        <c:crosses val="autoZero"/>
        <c:auto val="1"/>
        <c:lblAlgn val="ctr"/>
        <c:lblOffset val="100"/>
        <c:noMultiLvlLbl val="0"/>
      </c:catAx>
      <c:valAx>
        <c:axId val="43921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9214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TechReady 23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3/24/2017 10:28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TechReady 23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2365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74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74470" marR="100170" indent="-4572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900" dirty="0">
                <a:latin typeface="Segoe UI Light"/>
                <a:cs typeface="Segoe UI Light"/>
              </a:rPr>
              <a:t>Prese singolarmente, le prossime linee guida vi faranno guadagnare qualche millisecondo</a:t>
            </a:r>
          </a:p>
          <a:p>
            <a:pPr marL="474470" marR="100170" indent="-4572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endParaRPr lang="it-IT" sz="900" b="1" dirty="0">
              <a:latin typeface="Segoe UI Light"/>
              <a:cs typeface="Segoe UI Light"/>
              <a:sym typeface="Wingdings" panose="05000000000000000000" pitchFamily="2" charset="2"/>
            </a:endParaRPr>
          </a:p>
          <a:p>
            <a:pPr marL="474470" marR="100170" indent="-4572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900" b="1" dirty="0">
                <a:latin typeface="Segoe UI Light"/>
                <a:cs typeface="Segoe UI Light"/>
                <a:sym typeface="Wingdings" panose="05000000000000000000" pitchFamily="2" charset="2"/>
              </a:rPr>
              <a:t>Obiettivo Finale</a:t>
            </a:r>
            <a:r>
              <a:rPr lang="it-IT" sz="900" dirty="0">
                <a:latin typeface="Segoe UI Light"/>
                <a:cs typeface="Segoe UI Light"/>
                <a:sym typeface="Wingdings" panose="05000000000000000000" pitchFamily="2" charset="2"/>
              </a:rPr>
              <a:t>: Combinarle e far guadagnare secondi alla vostra app</a:t>
            </a:r>
            <a:endParaRPr lang="it-IT" sz="900" dirty="0">
              <a:latin typeface="Segoe UI Light"/>
              <a:cs typeface="Segoe UI Light"/>
            </a:endParaRPr>
          </a:p>
          <a:p>
            <a:pPr marL="474470" marR="100170" indent="-4572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endParaRPr lang="it-IT" sz="900" dirty="0">
              <a:latin typeface="Segoe UI Light"/>
              <a:cs typeface="Segoe UI Light"/>
            </a:endParaRPr>
          </a:p>
          <a:p>
            <a:pPr marL="474470" marR="100170" indent="-4572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900" dirty="0">
                <a:latin typeface="Segoe UI Light"/>
                <a:cs typeface="Segoe UI Light"/>
              </a:rPr>
              <a:t>Per il massimo dell’ottimizzazione optare per bit nativi </a:t>
            </a:r>
            <a:r>
              <a:rPr lang="it-IT" sz="900" dirty="0">
                <a:latin typeface="Segoe UI Light"/>
                <a:cs typeface="Segoe UI Light"/>
                <a:sym typeface="Wingdings" panose="05000000000000000000" pitchFamily="2" charset="2"/>
              </a:rPr>
              <a:t></a:t>
            </a:r>
            <a:r>
              <a:rPr lang="it-IT" sz="900" dirty="0">
                <a:latin typeface="Segoe UI Light"/>
                <a:cs typeface="Segoe UI Light"/>
              </a:rPr>
              <a:t> CustomRenderer ed Effect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637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TechReady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1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63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336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59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TechReady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083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 che solo il BindingContext viene aggiornato!</a:t>
            </a:r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egnaposto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923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TechReady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05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Queue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egnaposto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81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TechReady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04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egnaposto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54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TechReady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71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TechReady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4302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TechReady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73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4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224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12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64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853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22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Sicuramente almeno una volta vi sarete posti la domanda ma.. Xamarin.Forms: il gioco vale davvero la candela o meglio optare per Xamarin.Native? Sicuramente è uno dei dilemmi della scena Xamarin assieme a PCL o Shared Project e come per tutte le cose la risposta è: dipende.. </a:t>
            </a:r>
            <a:r>
              <a:rPr lang="it-IT" sz="90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Difatto</a:t>
            </a:r>
            <a:r>
              <a:rPr lang="it-IT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Xamarin.Forms è un po' mal giudicato. E’ davvero sempre colpa del framework o anche lo sviluppatore ci mette del suo? Xamarin lo adora, il buon sviluppatore lo teme nel senso che </a:t>
            </a:r>
            <a:r>
              <a:rPr lang="it-IT" sz="90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coem</a:t>
            </a:r>
            <a:r>
              <a:rPr lang="it-IT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vedremo Forms nasconde delle insidie e il cliente lo odia, o meglio.. Odia noi sviluppatori quando vede che il risultato non è quello sperato, soprattutto in termini di Performance. </a:t>
            </a:r>
            <a:r>
              <a:rPr lang="it-IT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Vediamo come risolvere!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05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egnaposto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030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egnaposto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604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egnaposto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779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egnaposto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20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TechReady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922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TechReady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5186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74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167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TechReady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8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3/24/2017 9:39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2285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3/24/2017 9:39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34103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Non perché sia impossibile ma perchè si rischia codice spaghetti dovuto a Custom Renderer + performance scadenti!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TechReady 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68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00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3/24/2017 9:39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42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bit.ly/2fv0VoD" TargetMode="External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9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9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0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0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0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bit.ly/2fv0VoD" TargetMode="External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54163" y="1144588"/>
            <a:ext cx="9328150" cy="24352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54163" y="3673475"/>
            <a:ext cx="9328150" cy="1689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4407F-7275-4F6F-8A8E-A66C196132BC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963B-9708-402C-969A-5F1CBA4B1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018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4407F-7275-4F6F-8A8E-A66C196132BC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963B-9708-402C-969A-5F1CBA4B1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56178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4868863"/>
            <a:ext cx="7315198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73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" y="3410197"/>
            <a:ext cx="12435840" cy="3104213"/>
          </a:xfrm>
          <a:prstGeom prst="rect">
            <a:avLst/>
          </a:prstGeom>
        </p:spPr>
      </p:pic>
      <p:sp>
        <p:nvSpPr>
          <p:cNvPr id="5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98659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347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0082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6" y="2125664"/>
            <a:ext cx="8219813" cy="1828800"/>
          </a:xfrm>
        </p:spPr>
        <p:txBody>
          <a:bodyPr/>
          <a:lstStyle>
            <a:lvl1pPr>
              <a:defRPr sz="59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92923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4"/>
            <a:ext cx="10058399" cy="917575"/>
          </a:xfrm>
        </p:spPr>
        <p:txBody>
          <a:bodyPr/>
          <a:lstStyle>
            <a:lvl1pPr marL="282520" indent="-282520">
              <a:tabLst>
                <a:tab pos="282520" algn="l"/>
              </a:tabLst>
              <a:defRPr sz="5999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99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13056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317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02673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341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27348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99525" y="373063"/>
            <a:ext cx="2681288" cy="5926137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55663" y="373063"/>
            <a:ext cx="7891462" cy="5926137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4407F-7275-4F6F-8A8E-A66C196132BC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963B-9708-402C-969A-5F1CBA4B1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41174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62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41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668464"/>
            <a:ext cx="11887200" cy="502920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342826" indent="0">
              <a:buNone/>
              <a:defRPr/>
            </a:lvl2pPr>
            <a:lvl3pPr marL="571376" indent="0">
              <a:buNone/>
              <a:defRPr sz="2400"/>
            </a:lvl3pPr>
            <a:lvl4pPr marL="799927" indent="0">
              <a:buNone/>
              <a:defRPr sz="2000"/>
            </a:lvl4pPr>
            <a:lvl5pPr marL="1028476" indent="0"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3499677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4"/>
            <a:ext cx="10058399" cy="1828800"/>
          </a:xfrm>
        </p:spPr>
        <p:txBody>
          <a:bodyPr/>
          <a:lstStyle>
            <a:lvl1pPr>
              <a:defRPr sz="47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86854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59271" y="1563838"/>
            <a:ext cx="11117931" cy="664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71292" y="4044563"/>
            <a:ext cx="11093888" cy="553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629687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40" b="0" i="0">
                <a:solidFill>
                  <a:schemeClr val="bg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28916" y="1698373"/>
            <a:ext cx="5468594" cy="3767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20" b="0" i="0">
                <a:solidFill>
                  <a:srgbClr val="0A111E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04784" y="1608741"/>
            <a:ext cx="5409867" cy="553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648348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261870"/>
            <a:ext cx="12436475" cy="2490233"/>
          </a:xfrm>
          <a:prstGeom prst="rect">
            <a:avLst/>
          </a:prstGeom>
        </p:spPr>
        <p:txBody>
          <a:bodyPr lIns="182880" tIns="182880" rIns="182880" bIns="182880"/>
          <a:lstStyle>
            <a:lvl1pPr marL="0" indent="0">
              <a:spcBef>
                <a:spcPts val="1360"/>
              </a:spcBef>
              <a:buFont typeface="Arial"/>
              <a:buNone/>
              <a:defRPr sz="3264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901532" indent="-466310">
              <a:spcBef>
                <a:spcPts val="1360"/>
              </a:spcBef>
              <a:buFont typeface="Arial" panose="020B0604020202020204" pitchFamily="34" charset="0"/>
              <a:buChar char="•"/>
              <a:defRPr sz="3264">
                <a:solidFill>
                  <a:schemeClr val="bg1"/>
                </a:solidFill>
                <a:latin typeface="Segoe UI Light"/>
                <a:cs typeface="Segoe UI Light"/>
              </a:defRPr>
            </a:lvl2pPr>
            <a:lvl3pPr marL="1243493">
              <a:spcBef>
                <a:spcPts val="1360"/>
              </a:spcBef>
              <a:buFont typeface="Arial"/>
              <a:buChar char="•"/>
              <a:defRPr sz="2992">
                <a:solidFill>
                  <a:schemeClr val="bg1"/>
                </a:solidFill>
                <a:latin typeface="Segoe UI Light"/>
                <a:cs typeface="Segoe UI Light"/>
              </a:defRPr>
            </a:lvl3pPr>
            <a:lvl4pPr marL="1740890">
              <a:spcBef>
                <a:spcPts val="1360"/>
              </a:spcBef>
              <a:buFont typeface="Arial"/>
              <a:buChar char="•"/>
              <a:defRPr sz="2720" baseline="0">
                <a:solidFill>
                  <a:schemeClr val="bg1"/>
                </a:solidFill>
                <a:latin typeface="Segoe UI Light"/>
                <a:cs typeface="Segoe UI Light"/>
              </a:defRPr>
            </a:lvl4pPr>
            <a:lvl5pPr marL="1989588" indent="248699">
              <a:spcBef>
                <a:spcPts val="1360"/>
              </a:spcBef>
              <a:buFont typeface="Arial"/>
              <a:buChar char="•"/>
              <a:tabLst>
                <a:tab pos="2178272" algn="l"/>
              </a:tabLst>
              <a:defRPr sz="2448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1"/>
            <a:r>
              <a:rPr lang="en-US" dirty="0"/>
              <a:t>Bullet first level</a:t>
            </a:r>
          </a:p>
          <a:p>
            <a:pPr lvl="2"/>
            <a:r>
              <a:rPr lang="en-US" dirty="0"/>
              <a:t>Bullet second level</a:t>
            </a:r>
          </a:p>
          <a:p>
            <a:pPr lvl="3"/>
            <a:r>
              <a:rPr lang="en-US" dirty="0"/>
              <a:t>Bullet third level</a:t>
            </a:r>
          </a:p>
          <a:p>
            <a:pPr lvl="4"/>
            <a:r>
              <a:rPr lang="en-US" dirty="0"/>
              <a:t>Bullet fourth level</a:t>
            </a:r>
          </a:p>
        </p:txBody>
      </p:sp>
      <p:sp>
        <p:nvSpPr>
          <p:cNvPr id="20" name="Title 1"/>
          <p:cNvSpPr>
            <a:spLocks noGrp="1" noChangeAspect="1"/>
          </p:cNvSpPr>
          <p:nvPr>
            <p:ph type="title"/>
          </p:nvPr>
        </p:nvSpPr>
        <p:spPr>
          <a:xfrm>
            <a:off x="141809" y="-3"/>
            <a:ext cx="12294666" cy="1236019"/>
          </a:xfrm>
          <a:prstGeom prst="rect">
            <a:avLst/>
          </a:prstGeom>
        </p:spPr>
        <p:txBody>
          <a:bodyPr lIns="91440" tIns="91440" bIns="91440" anchor="ctr"/>
          <a:lstStyle>
            <a:lvl1pPr algn="l">
              <a:defRPr sz="544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430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910" y="493939"/>
            <a:ext cx="7135291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342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ANIMATED">
    <p:bg>
      <p:bgPr>
        <a:solidFill>
          <a:srgbClr val="0C2C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713939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47" y="295639"/>
            <a:ext cx="3167890" cy="56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03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6" y="4395789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6" y="3409951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51231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713939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026443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47" y="295639"/>
            <a:ext cx="3167890" cy="56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2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54163" y="1144588"/>
            <a:ext cx="9328150" cy="24352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54163" y="3673475"/>
            <a:ext cx="9328150" cy="1689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A2AF-842A-4BEB-9E00-019A2DA57F50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594F-B148-4F66-9B8D-A993DF08BB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257798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ATIC">
    <p:bg>
      <p:bgPr>
        <a:solidFill>
          <a:srgbClr val="0C2C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05774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668482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80052" y="6045468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47" y="295639"/>
            <a:ext cx="3167890" cy="56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78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ity Slide">
    <p:bg>
      <p:bgPr>
        <a:solidFill>
          <a:srgbClr val="0C2C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Immagin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47" y="295639"/>
            <a:ext cx="3167890" cy="56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05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67108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47268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25353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1915589"/>
          </a:xfrm>
        </p:spPr>
        <p:txBody>
          <a:bodyPr>
            <a:spAutoFit/>
          </a:bodyPr>
          <a:lstStyle>
            <a:lvl1pPr>
              <a:defRPr sz="272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350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94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617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44160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20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A2AF-842A-4BEB-9E00-019A2DA57F50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594F-B148-4F66-9B8D-A993DF08BB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222068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uppo 8"/>
          <p:cNvGrpSpPr/>
          <p:nvPr userDrawn="1"/>
        </p:nvGrpSpPr>
        <p:grpSpPr>
          <a:xfrm flipV="1">
            <a:off x="-5757" y="6970239"/>
            <a:ext cx="12442231" cy="45719"/>
            <a:chOff x="-1" y="6756400"/>
            <a:chExt cx="9144002" cy="101600"/>
          </a:xfrm>
        </p:grpSpPr>
        <p:sp>
          <p:nvSpPr>
            <p:cNvPr id="10" name="Rettangolo 9"/>
            <p:cNvSpPr/>
            <p:nvPr/>
          </p:nvSpPr>
          <p:spPr>
            <a:xfrm>
              <a:off x="4597401" y="6756400"/>
              <a:ext cx="4546600" cy="101600"/>
            </a:xfrm>
            <a:prstGeom prst="rect">
              <a:avLst/>
            </a:prstGeom>
            <a:solidFill>
              <a:srgbClr val="0C2C4D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4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-1" y="6756400"/>
              <a:ext cx="4597401" cy="101600"/>
            </a:xfrm>
            <a:prstGeom prst="rect">
              <a:avLst/>
            </a:prstGeom>
            <a:solidFill>
              <a:srgbClr val="FF5D0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4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745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5"/>
            <a:ext cx="11889564" cy="9175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Titolo Demo</a:t>
            </a:r>
          </a:p>
        </p:txBody>
      </p:sp>
      <p:sp>
        <p:nvSpPr>
          <p:cNvPr id="14" name="object 4"/>
          <p:cNvSpPr txBox="1">
            <a:spLocks/>
          </p:cNvSpPr>
          <p:nvPr userDrawn="1"/>
        </p:nvSpPr>
        <p:spPr>
          <a:xfrm>
            <a:off x="355922" y="1726053"/>
            <a:ext cx="1899916" cy="8483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953">
              <a:lnSpc>
                <a:spcPct val="100000"/>
              </a:lnSpc>
            </a:pPr>
            <a:r>
              <a:rPr lang="en-US" sz="5405" spc="-87" dirty="0">
                <a:solidFill>
                  <a:srgbClr val="000000"/>
                </a:solidFill>
              </a:rPr>
              <a:t>Demo</a:t>
            </a:r>
            <a:endParaRPr lang="en-US" sz="5405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568388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5"/>
            <a:ext cx="11889564" cy="9175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Titolo Demo</a:t>
            </a:r>
          </a:p>
        </p:txBody>
      </p:sp>
      <p:sp>
        <p:nvSpPr>
          <p:cNvPr id="14" name="object 4"/>
          <p:cNvSpPr txBox="1">
            <a:spLocks/>
          </p:cNvSpPr>
          <p:nvPr userDrawn="1"/>
        </p:nvSpPr>
        <p:spPr>
          <a:xfrm>
            <a:off x="355922" y="1726053"/>
            <a:ext cx="1899916" cy="8483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953">
              <a:lnSpc>
                <a:spcPct val="100000"/>
              </a:lnSpc>
            </a:pPr>
            <a:r>
              <a:rPr lang="en-US" sz="5405" spc="-87" dirty="0">
                <a:solidFill>
                  <a:srgbClr val="000000"/>
                </a:solidFill>
              </a:rPr>
              <a:t>Demo</a:t>
            </a:r>
            <a:endParaRPr lang="en-US" sz="5405" dirty="0">
              <a:solidFill>
                <a:srgbClr val="000000"/>
              </a:solidFill>
            </a:endParaRPr>
          </a:p>
        </p:txBody>
      </p:sp>
      <p:sp>
        <p:nvSpPr>
          <p:cNvPr id="4" name="Rectangle 2"/>
          <p:cNvSpPr/>
          <p:nvPr userDrawn="1"/>
        </p:nvSpPr>
        <p:spPr>
          <a:xfrm>
            <a:off x="2929435" y="4222288"/>
            <a:ext cx="2202398" cy="531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56">
                <a:solidFill>
                  <a:srgbClr val="0078D7"/>
                </a:solidFill>
                <a:hlinkClick r:id="rId2"/>
              </a:rPr>
              <a:t>http://TODO</a:t>
            </a:r>
            <a:endParaRPr lang="it-IT" sz="2856">
              <a:solidFill>
                <a:srgbClr val="0078D7"/>
              </a:solidFill>
            </a:endParaRPr>
          </a:p>
        </p:txBody>
      </p:sp>
      <p:sp>
        <p:nvSpPr>
          <p:cNvPr id="5" name="object 4"/>
          <p:cNvSpPr txBox="1">
            <a:spLocks/>
          </p:cNvSpPr>
          <p:nvPr userDrawn="1"/>
        </p:nvSpPr>
        <p:spPr>
          <a:xfrm>
            <a:off x="355921" y="4222288"/>
            <a:ext cx="4699285" cy="5123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953">
              <a:lnSpc>
                <a:spcPct val="100000"/>
              </a:lnSpc>
            </a:pPr>
            <a:r>
              <a:rPr lang="it-IT" sz="3264" b="1" spc="-87">
                <a:solidFill>
                  <a:srgbClr val="000000"/>
                </a:solidFill>
                <a:latin typeface="+mn-lt"/>
              </a:rPr>
              <a:t>GitHub Repo:</a:t>
            </a:r>
            <a:endParaRPr lang="it-IT" sz="5405" b="1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6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4" y="4858689"/>
            <a:ext cx="1203233" cy="120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22283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4868863"/>
            <a:ext cx="7315198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79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" y="3410197"/>
            <a:ext cx="12435840" cy="3104213"/>
          </a:xfrm>
          <a:prstGeom prst="rect">
            <a:avLst/>
          </a:prstGeom>
        </p:spPr>
      </p:pic>
      <p:sp>
        <p:nvSpPr>
          <p:cNvPr id="5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35847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04888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94091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6" y="2125664"/>
            <a:ext cx="8219813" cy="1828800"/>
          </a:xfrm>
        </p:spPr>
        <p:txBody>
          <a:bodyPr/>
          <a:lstStyle>
            <a:lvl1pPr>
              <a:defRPr sz="59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39463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4"/>
            <a:ext cx="10058399" cy="917575"/>
          </a:xfrm>
        </p:spPr>
        <p:txBody>
          <a:bodyPr/>
          <a:lstStyle>
            <a:lvl1pPr marL="282520" indent="-282520">
              <a:tabLst>
                <a:tab pos="282520" algn="l"/>
              </a:tabLst>
              <a:defRPr sz="5999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99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57793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185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9313" y="1743075"/>
            <a:ext cx="10725150" cy="29098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49313" y="4681538"/>
            <a:ext cx="10725150" cy="15287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A2AF-842A-4BEB-9E00-019A2DA57F50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594F-B148-4F66-9B8D-A993DF08BB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632587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70727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4111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9604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Pr>
        <a:solidFill>
          <a:srgbClr val="0C2C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4477"/>
            <a:ext cx="11887199" cy="40314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47" y="295639"/>
            <a:ext cx="3167890" cy="56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64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79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668464"/>
            <a:ext cx="11887200" cy="502920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342826" indent="0">
              <a:buNone/>
              <a:defRPr/>
            </a:lvl2pPr>
            <a:lvl3pPr marL="571376" indent="0">
              <a:buNone/>
              <a:defRPr sz="2400"/>
            </a:lvl3pPr>
            <a:lvl4pPr marL="799927" indent="0">
              <a:buNone/>
              <a:defRPr sz="2000"/>
            </a:lvl4pPr>
            <a:lvl5pPr marL="1028476" indent="0"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0901383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4"/>
            <a:ext cx="10058399" cy="1828800"/>
          </a:xfrm>
        </p:spPr>
        <p:txBody>
          <a:bodyPr/>
          <a:lstStyle>
            <a:lvl1pPr>
              <a:defRPr sz="47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46848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59271" y="1563838"/>
            <a:ext cx="11117931" cy="664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71292" y="4044563"/>
            <a:ext cx="11093888" cy="553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632740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40" b="0" i="0">
                <a:solidFill>
                  <a:schemeClr val="bg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28916" y="1698373"/>
            <a:ext cx="5468594" cy="3767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20" b="0" i="0">
                <a:solidFill>
                  <a:srgbClr val="0A111E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04784" y="1608741"/>
            <a:ext cx="5409867" cy="553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062625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261870"/>
            <a:ext cx="12436475" cy="2490233"/>
          </a:xfrm>
          <a:prstGeom prst="rect">
            <a:avLst/>
          </a:prstGeom>
        </p:spPr>
        <p:txBody>
          <a:bodyPr lIns="182880" tIns="182880" rIns="182880" bIns="182880"/>
          <a:lstStyle>
            <a:lvl1pPr marL="0" indent="0">
              <a:spcBef>
                <a:spcPts val="1360"/>
              </a:spcBef>
              <a:buFont typeface="Arial"/>
              <a:buNone/>
              <a:defRPr sz="3264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901532" indent="-466310">
              <a:spcBef>
                <a:spcPts val="1360"/>
              </a:spcBef>
              <a:buFont typeface="Arial" panose="020B0604020202020204" pitchFamily="34" charset="0"/>
              <a:buChar char="•"/>
              <a:defRPr sz="3264">
                <a:solidFill>
                  <a:schemeClr val="bg1"/>
                </a:solidFill>
                <a:latin typeface="Segoe UI Light"/>
                <a:cs typeface="Segoe UI Light"/>
              </a:defRPr>
            </a:lvl2pPr>
            <a:lvl3pPr marL="1243493">
              <a:spcBef>
                <a:spcPts val="1360"/>
              </a:spcBef>
              <a:buFont typeface="Arial"/>
              <a:buChar char="•"/>
              <a:defRPr sz="2992">
                <a:solidFill>
                  <a:schemeClr val="bg1"/>
                </a:solidFill>
                <a:latin typeface="Segoe UI Light"/>
                <a:cs typeface="Segoe UI Light"/>
              </a:defRPr>
            </a:lvl3pPr>
            <a:lvl4pPr marL="1740890">
              <a:spcBef>
                <a:spcPts val="1360"/>
              </a:spcBef>
              <a:buFont typeface="Arial"/>
              <a:buChar char="•"/>
              <a:defRPr sz="2720" baseline="0">
                <a:solidFill>
                  <a:schemeClr val="bg1"/>
                </a:solidFill>
                <a:latin typeface="Segoe UI Light"/>
                <a:cs typeface="Segoe UI Light"/>
              </a:defRPr>
            </a:lvl4pPr>
            <a:lvl5pPr marL="1989588" indent="248699">
              <a:spcBef>
                <a:spcPts val="1360"/>
              </a:spcBef>
              <a:buFont typeface="Arial"/>
              <a:buChar char="•"/>
              <a:tabLst>
                <a:tab pos="2178272" algn="l"/>
              </a:tabLst>
              <a:defRPr sz="2448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1"/>
            <a:r>
              <a:rPr lang="en-US" dirty="0"/>
              <a:t>Bullet first level</a:t>
            </a:r>
          </a:p>
          <a:p>
            <a:pPr lvl="2"/>
            <a:r>
              <a:rPr lang="en-US" dirty="0"/>
              <a:t>Bullet second level</a:t>
            </a:r>
          </a:p>
          <a:p>
            <a:pPr lvl="3"/>
            <a:r>
              <a:rPr lang="en-US" dirty="0"/>
              <a:t>Bullet third level</a:t>
            </a:r>
          </a:p>
          <a:p>
            <a:pPr lvl="4"/>
            <a:r>
              <a:rPr lang="en-US" dirty="0"/>
              <a:t>Bullet fourth level</a:t>
            </a:r>
          </a:p>
        </p:txBody>
      </p:sp>
      <p:sp>
        <p:nvSpPr>
          <p:cNvPr id="20" name="Title 1"/>
          <p:cNvSpPr>
            <a:spLocks noGrp="1" noChangeAspect="1"/>
          </p:cNvSpPr>
          <p:nvPr>
            <p:ph type="title"/>
          </p:nvPr>
        </p:nvSpPr>
        <p:spPr>
          <a:xfrm>
            <a:off x="141809" y="-3"/>
            <a:ext cx="12294666" cy="1236019"/>
          </a:xfrm>
          <a:prstGeom prst="rect">
            <a:avLst/>
          </a:prstGeom>
        </p:spPr>
        <p:txBody>
          <a:bodyPr lIns="91440" tIns="91440" bIns="91440" anchor="ctr"/>
          <a:lstStyle>
            <a:lvl1pPr algn="l">
              <a:defRPr sz="544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05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55663" y="1862138"/>
            <a:ext cx="5286375" cy="443706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294438" y="1862138"/>
            <a:ext cx="5286375" cy="443706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A2AF-842A-4BEB-9E00-019A2DA57F50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594F-B148-4F66-9B8D-A993DF08BB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523417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8910" y="493939"/>
            <a:ext cx="7135291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1812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6" y="4395789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6" y="3409951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51231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713939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481739" y="294305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026443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23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05774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668482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4083" y="285943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80052" y="6045468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15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8087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4544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35157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03967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84113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21126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04813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57250" y="373063"/>
            <a:ext cx="10725150" cy="1350962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57250" y="1714500"/>
            <a:ext cx="5260975" cy="8397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57250" y="2554288"/>
            <a:ext cx="5260975" cy="37592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296025" y="1714500"/>
            <a:ext cx="5286375" cy="8397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96025" y="2554288"/>
            <a:ext cx="5286375" cy="37592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A2AF-842A-4BEB-9E00-019A2DA57F50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594F-B148-4F66-9B8D-A993DF08BB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062566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36935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31452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88047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4868863"/>
            <a:ext cx="7315198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19527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6" y="3410197"/>
            <a:ext cx="12435840" cy="3104213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30370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0971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09023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6" y="2125664"/>
            <a:ext cx="8219813" cy="1828800"/>
          </a:xfrm>
        </p:spPr>
        <p:txBody>
          <a:bodyPr/>
          <a:lstStyle>
            <a:lvl1pPr>
              <a:defRPr sz="59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80255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4"/>
            <a:ext cx="10058399" cy="917575"/>
          </a:xfrm>
        </p:spPr>
        <p:txBody>
          <a:bodyPr/>
          <a:lstStyle>
            <a:lvl1pPr marL="282520" indent="-282520">
              <a:tabLst>
                <a:tab pos="282520" algn="l"/>
              </a:tabLst>
              <a:defRPr sz="5999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99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2496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610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A2AF-842A-4BEB-9E00-019A2DA57F50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594F-B148-4F66-9B8D-A993DF08BB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18798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93314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45873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42058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0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825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910" y="493939"/>
            <a:ext cx="7135291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84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176" y="3409951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13" name="Rectangle 12"/>
          <p:cNvSpPr/>
          <p:nvPr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51231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713939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481739" y="294305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026443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5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05774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668482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14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4083" y="285943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80052" y="6045468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74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528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74492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A2AF-842A-4BEB-9E00-019A2DA57F50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594F-B148-4F66-9B8D-A993DF08BB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55538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231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56446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object 3"/>
          <p:cNvSpPr/>
          <p:nvPr userDrawn="1"/>
        </p:nvSpPr>
        <p:spPr>
          <a:xfrm>
            <a:off x="6591278" y="0"/>
            <a:ext cx="5844314" cy="6994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it-IT" sz="2448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uppo 19"/>
          <p:cNvGrpSpPr/>
          <p:nvPr userDrawn="1"/>
        </p:nvGrpSpPr>
        <p:grpSpPr>
          <a:xfrm flipV="1">
            <a:off x="-5757" y="6970239"/>
            <a:ext cx="12442231" cy="45719"/>
            <a:chOff x="-1" y="6756400"/>
            <a:chExt cx="9144002" cy="101600"/>
          </a:xfrm>
        </p:grpSpPr>
        <p:sp>
          <p:nvSpPr>
            <p:cNvPr id="7" name="Rettangolo 20"/>
            <p:cNvSpPr/>
            <p:nvPr/>
          </p:nvSpPr>
          <p:spPr>
            <a:xfrm>
              <a:off x="4597401" y="6756400"/>
              <a:ext cx="4546600" cy="101600"/>
            </a:xfrm>
            <a:prstGeom prst="rect">
              <a:avLst/>
            </a:prstGeom>
            <a:solidFill>
              <a:srgbClr val="0C2C4D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4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Rettangolo 21"/>
            <p:cNvSpPr/>
            <p:nvPr/>
          </p:nvSpPr>
          <p:spPr>
            <a:xfrm>
              <a:off x="-1" y="6756400"/>
              <a:ext cx="4597401" cy="101600"/>
            </a:xfrm>
            <a:prstGeom prst="rect">
              <a:avLst/>
            </a:prstGeom>
            <a:solidFill>
              <a:srgbClr val="FF5D0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4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597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310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76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45477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540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uppo 19"/>
          <p:cNvGrpSpPr/>
          <p:nvPr userDrawn="1"/>
        </p:nvGrpSpPr>
        <p:grpSpPr>
          <a:xfrm flipV="1">
            <a:off x="-5757" y="6970239"/>
            <a:ext cx="12442231" cy="45719"/>
            <a:chOff x="-1" y="6756400"/>
            <a:chExt cx="9144002" cy="101600"/>
          </a:xfrm>
        </p:grpSpPr>
        <p:sp>
          <p:nvSpPr>
            <p:cNvPr id="4" name="Rettangolo 20"/>
            <p:cNvSpPr/>
            <p:nvPr/>
          </p:nvSpPr>
          <p:spPr>
            <a:xfrm>
              <a:off x="4597401" y="6756400"/>
              <a:ext cx="4546600" cy="101600"/>
            </a:xfrm>
            <a:prstGeom prst="rect">
              <a:avLst/>
            </a:prstGeom>
            <a:solidFill>
              <a:srgbClr val="0C2C4D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4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Rettangolo 21"/>
            <p:cNvSpPr/>
            <p:nvPr/>
          </p:nvSpPr>
          <p:spPr>
            <a:xfrm>
              <a:off x="-1" y="6756400"/>
              <a:ext cx="4597401" cy="101600"/>
            </a:xfrm>
            <a:prstGeom prst="rect">
              <a:avLst/>
            </a:prstGeom>
            <a:solidFill>
              <a:srgbClr val="FF5D0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4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3658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4868863"/>
            <a:ext cx="7315198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69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" y="3410197"/>
            <a:ext cx="12435840" cy="3104213"/>
          </a:xfrm>
          <a:prstGeom prst="rect">
            <a:avLst/>
          </a:prstGeom>
        </p:spPr>
      </p:pic>
      <p:sp>
        <p:nvSpPr>
          <p:cNvPr id="5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23346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57250" y="466725"/>
            <a:ext cx="4010025" cy="16319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286375" y="1006475"/>
            <a:ext cx="6296025" cy="49704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57250" y="2098675"/>
            <a:ext cx="4010025" cy="38877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A2AF-842A-4BEB-9E00-019A2DA57F50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594F-B148-4F66-9B8D-A993DF08BB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729476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16346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60066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6" y="2125664"/>
            <a:ext cx="8219813" cy="1828800"/>
          </a:xfrm>
        </p:spPr>
        <p:txBody>
          <a:bodyPr/>
          <a:lstStyle>
            <a:lvl1pPr>
              <a:defRPr sz="59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5762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4"/>
            <a:ext cx="10058399" cy="917575"/>
          </a:xfrm>
        </p:spPr>
        <p:txBody>
          <a:bodyPr/>
          <a:lstStyle>
            <a:lvl1pPr marL="282520" indent="-282520">
              <a:tabLst>
                <a:tab pos="282520" algn="l"/>
              </a:tabLst>
              <a:defRPr sz="5999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99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9774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97288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45737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7562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062726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68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777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4407F-7275-4F6F-8A8E-A66C196132BC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963B-9708-402C-969A-5F1CBA4B1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80099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57250" y="466725"/>
            <a:ext cx="4010025" cy="16319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286375" y="1006475"/>
            <a:ext cx="6296025" cy="49704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57250" y="2098675"/>
            <a:ext cx="4010025" cy="38877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A2AF-842A-4BEB-9E00-019A2DA57F50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594F-B148-4F66-9B8D-A993DF08BB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974156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4"/>
            <a:ext cx="10058399" cy="1828800"/>
          </a:xfrm>
        </p:spPr>
        <p:txBody>
          <a:bodyPr/>
          <a:lstStyle>
            <a:lvl1pPr>
              <a:defRPr sz="47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7468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47" y="295639"/>
            <a:ext cx="3167890" cy="56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1568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920486710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6" y="4395789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6" y="3409951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51231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713939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026443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47" y="295639"/>
            <a:ext cx="3167890" cy="56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72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8910" y="493939"/>
            <a:ext cx="7135291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75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6" y="4395789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6" y="3409951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51231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713939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481739" y="294305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026443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45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05774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668482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4083" y="285943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80052" y="6045468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91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6146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20300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69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A2AF-842A-4BEB-9E00-019A2DA57F50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594F-B148-4F66-9B8D-A993DF08BB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1155660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32656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78967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05616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30570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24358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71051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1546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4868863"/>
            <a:ext cx="7315198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61735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6" y="3410197"/>
            <a:ext cx="12435840" cy="3104213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2423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7866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99525" y="373063"/>
            <a:ext cx="2681288" cy="5926137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55663" y="373063"/>
            <a:ext cx="7891462" cy="5926137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A2AF-842A-4BEB-9E00-019A2DA57F50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594F-B148-4F66-9B8D-A993DF08BB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999251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70438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6" y="2125664"/>
            <a:ext cx="8219813" cy="1828800"/>
          </a:xfrm>
        </p:spPr>
        <p:txBody>
          <a:bodyPr/>
          <a:lstStyle>
            <a:lvl1pPr>
              <a:defRPr sz="59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6507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4"/>
            <a:ext cx="10058399" cy="917575"/>
          </a:xfrm>
        </p:spPr>
        <p:txBody>
          <a:bodyPr/>
          <a:lstStyle>
            <a:lvl1pPr marL="282520" indent="-282520">
              <a:tabLst>
                <a:tab pos="282520" algn="l"/>
              </a:tabLst>
              <a:defRPr sz="5999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99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6979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89840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211080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093516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88159"/>
      </p:ext>
    </p:extLst>
  </p:cSld>
  <p:clrMapOvr>
    <a:masterClrMapping/>
  </p:clrMapOvr>
  <p:transition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70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61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54163" y="1144588"/>
            <a:ext cx="9328150" cy="24352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54163" y="3673475"/>
            <a:ext cx="9328150" cy="1689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B344-2AA7-4BEF-B6DA-63CB153AA159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6EEFB-565B-4EC9-A3B6-51CF03A6A80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8124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B344-2AA7-4BEF-B6DA-63CB153AA159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6EEFB-565B-4EC9-A3B6-51CF03A6A80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576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9313" y="1743075"/>
            <a:ext cx="10725150" cy="29098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49313" y="4681538"/>
            <a:ext cx="10725150" cy="15287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B344-2AA7-4BEF-B6DA-63CB153AA159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6EEFB-565B-4EC9-A3B6-51CF03A6A80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4136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55663" y="1862138"/>
            <a:ext cx="5286375" cy="443706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294438" y="1862138"/>
            <a:ext cx="5286375" cy="443706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B344-2AA7-4BEF-B6DA-63CB153AA159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6EEFB-565B-4EC9-A3B6-51CF03A6A80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51826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57250" y="373063"/>
            <a:ext cx="10725150" cy="1350962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57250" y="1714500"/>
            <a:ext cx="5260975" cy="8397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57250" y="2554288"/>
            <a:ext cx="5260975" cy="37592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296025" y="1714500"/>
            <a:ext cx="5286375" cy="8397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96025" y="2554288"/>
            <a:ext cx="5286375" cy="37592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B344-2AA7-4BEF-B6DA-63CB153AA159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6EEFB-565B-4EC9-A3B6-51CF03A6A80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79999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B344-2AA7-4BEF-B6DA-63CB153AA159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6EEFB-565B-4EC9-A3B6-51CF03A6A80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4641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B344-2AA7-4BEF-B6DA-63CB153AA159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6EEFB-565B-4EC9-A3B6-51CF03A6A80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11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9313" y="1743075"/>
            <a:ext cx="10725150" cy="29098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49313" y="4681538"/>
            <a:ext cx="10725150" cy="15287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4407F-7275-4F6F-8A8E-A66C196132BC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963B-9708-402C-969A-5F1CBA4B1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09780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57250" y="466725"/>
            <a:ext cx="4010025" cy="16319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286375" y="1006475"/>
            <a:ext cx="6296025" cy="49704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57250" y="2098675"/>
            <a:ext cx="4010025" cy="38877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B344-2AA7-4BEF-B6DA-63CB153AA159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6EEFB-565B-4EC9-A3B6-51CF03A6A80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0737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57250" y="466725"/>
            <a:ext cx="4010025" cy="16319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286375" y="1006475"/>
            <a:ext cx="6296025" cy="49704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57250" y="2098675"/>
            <a:ext cx="4010025" cy="38877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B344-2AA7-4BEF-B6DA-63CB153AA159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6EEFB-565B-4EC9-A3B6-51CF03A6A80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0842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B344-2AA7-4BEF-B6DA-63CB153AA159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6EEFB-565B-4EC9-A3B6-51CF03A6A80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73799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99525" y="373063"/>
            <a:ext cx="2681288" cy="5926137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55663" y="373063"/>
            <a:ext cx="7891462" cy="5926137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B344-2AA7-4BEF-B6DA-63CB153AA159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6EEFB-565B-4EC9-A3B6-51CF03A6A80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6312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8910" y="493939"/>
            <a:ext cx="7135291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231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51231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713939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481738" y="294304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026443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51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05774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668482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4082" y="285943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80051" y="6045467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86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3877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55663" y="1862138"/>
            <a:ext cx="5286375" cy="443706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294438" y="1862138"/>
            <a:ext cx="5286375" cy="443706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4407F-7275-4F6F-8A8E-A66C196132BC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963B-9708-402C-969A-5F1CBA4B1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76429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4868863"/>
            <a:ext cx="7315198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57250" y="373063"/>
            <a:ext cx="10725150" cy="1350962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57250" y="1714500"/>
            <a:ext cx="5260975" cy="8397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57250" y="2554288"/>
            <a:ext cx="5260975" cy="37592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296025" y="1714500"/>
            <a:ext cx="5286375" cy="8397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96025" y="2554288"/>
            <a:ext cx="5286375" cy="37592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4407F-7275-4F6F-8A8E-A66C196132BC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963B-9708-402C-969A-5F1CBA4B1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67231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5" y="2125663"/>
            <a:ext cx="8219813" cy="1828800"/>
          </a:xfrm>
        </p:spPr>
        <p:txBody>
          <a:bodyPr/>
          <a:lstStyle>
            <a:lvl1pPr>
              <a:defRPr sz="6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8285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3"/>
            <a:ext cx="10058399" cy="917575"/>
          </a:xfrm>
        </p:spPr>
        <p:txBody>
          <a:bodyPr/>
          <a:lstStyle>
            <a:lvl1pPr marL="282575" indent="-282575">
              <a:tabLst>
                <a:tab pos="282575" algn="l"/>
              </a:tabLst>
              <a:defRPr sz="6000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59157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8910" y="493939"/>
            <a:ext cx="7135291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096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4407F-7275-4F6F-8A8E-A66C196132BC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963B-9708-402C-969A-5F1CBA4B1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04621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51231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713939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481738" y="294304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026443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13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05774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668482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4082" y="285943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80051" y="6045467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5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0735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08395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0208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83923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5509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76237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38446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45197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4407F-7275-4F6F-8A8E-A66C196132BC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963B-9708-402C-969A-5F1CBA4B1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05018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85541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009946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4868863"/>
            <a:ext cx="7315198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88263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88680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5238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95944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5" y="2125663"/>
            <a:ext cx="8219813" cy="1828800"/>
          </a:xfrm>
        </p:spPr>
        <p:txBody>
          <a:bodyPr/>
          <a:lstStyle>
            <a:lvl1pPr>
              <a:defRPr sz="6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14183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3"/>
            <a:ext cx="10058399" cy="917575"/>
          </a:xfrm>
        </p:spPr>
        <p:txBody>
          <a:bodyPr/>
          <a:lstStyle>
            <a:lvl1pPr marL="282575" indent="-282575">
              <a:tabLst>
                <a:tab pos="282575" algn="l"/>
              </a:tabLst>
              <a:defRPr sz="6000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29967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320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87122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57250" y="466725"/>
            <a:ext cx="4010025" cy="16319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286375" y="1006475"/>
            <a:ext cx="6296025" cy="49704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57250" y="2098675"/>
            <a:ext cx="4010025" cy="38877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4407F-7275-4F6F-8A8E-A66C196132BC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963B-9708-402C-969A-5F1CBA4B1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033904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038230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9440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36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021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910" y="493939"/>
            <a:ext cx="7135291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6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176" y="3409951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3" name="Rectangle 12"/>
          <p:cNvSpPr/>
          <p:nvPr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713939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8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176" y="3409951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3" name="Rectangle 12"/>
          <p:cNvSpPr/>
          <p:nvPr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51231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713939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481739" y="294305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026443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33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05774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668482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4083" y="285943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80052" y="6045468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64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7298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07224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57250" y="466725"/>
            <a:ext cx="4010025" cy="16319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286375" y="1006475"/>
            <a:ext cx="6296025" cy="49704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57250" y="2098675"/>
            <a:ext cx="4010025" cy="38877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4407F-7275-4F6F-8A8E-A66C196132BC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963B-9708-402C-969A-5F1CBA4B1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92576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87073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14671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1915589"/>
          </a:xfrm>
        </p:spPr>
        <p:txBody>
          <a:bodyPr>
            <a:spAutoFit/>
          </a:bodyPr>
          <a:lstStyle>
            <a:lvl1pPr>
              <a:defRPr sz="272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8671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9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700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47132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232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9787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5"/>
            <a:ext cx="11889564" cy="9175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Titolo Demo</a:t>
            </a:r>
          </a:p>
        </p:txBody>
      </p:sp>
      <p:sp>
        <p:nvSpPr>
          <p:cNvPr id="14" name="object 4"/>
          <p:cNvSpPr txBox="1">
            <a:spLocks/>
          </p:cNvSpPr>
          <p:nvPr userDrawn="1"/>
        </p:nvSpPr>
        <p:spPr>
          <a:xfrm>
            <a:off x="355922" y="1726053"/>
            <a:ext cx="1899916" cy="8483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953">
              <a:lnSpc>
                <a:spcPct val="100000"/>
              </a:lnSpc>
            </a:pPr>
            <a:r>
              <a:rPr lang="en-US" sz="5405" spc="-87" dirty="0">
                <a:solidFill>
                  <a:srgbClr val="000000"/>
                </a:solidFill>
              </a:rPr>
              <a:t>Demo</a:t>
            </a:r>
            <a:endParaRPr lang="en-US" sz="5405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620287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5"/>
            <a:ext cx="11889564" cy="9175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Titolo Demo</a:t>
            </a:r>
          </a:p>
        </p:txBody>
      </p:sp>
      <p:sp>
        <p:nvSpPr>
          <p:cNvPr id="14" name="object 4"/>
          <p:cNvSpPr txBox="1">
            <a:spLocks/>
          </p:cNvSpPr>
          <p:nvPr userDrawn="1"/>
        </p:nvSpPr>
        <p:spPr>
          <a:xfrm>
            <a:off x="355922" y="1726053"/>
            <a:ext cx="1899916" cy="8483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953">
              <a:lnSpc>
                <a:spcPct val="100000"/>
              </a:lnSpc>
            </a:pPr>
            <a:r>
              <a:rPr lang="en-US" sz="5405" spc="-87" dirty="0">
                <a:solidFill>
                  <a:srgbClr val="000000"/>
                </a:solidFill>
              </a:rPr>
              <a:t>Demo</a:t>
            </a:r>
            <a:endParaRPr lang="en-US" sz="5405" dirty="0">
              <a:solidFill>
                <a:srgbClr val="000000"/>
              </a:solidFill>
            </a:endParaRPr>
          </a:p>
        </p:txBody>
      </p:sp>
      <p:sp>
        <p:nvSpPr>
          <p:cNvPr id="4" name="Rectangle 2"/>
          <p:cNvSpPr/>
          <p:nvPr userDrawn="1"/>
        </p:nvSpPr>
        <p:spPr>
          <a:xfrm>
            <a:off x="2929435" y="4222288"/>
            <a:ext cx="2202398" cy="531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56">
                <a:solidFill>
                  <a:srgbClr val="0078D7"/>
                </a:solidFill>
                <a:hlinkClick r:id="rId2"/>
              </a:rPr>
              <a:t>http://TODO</a:t>
            </a:r>
            <a:endParaRPr lang="it-IT" sz="2856">
              <a:solidFill>
                <a:srgbClr val="0078D7"/>
              </a:solidFill>
            </a:endParaRPr>
          </a:p>
        </p:txBody>
      </p:sp>
      <p:sp>
        <p:nvSpPr>
          <p:cNvPr id="5" name="object 4"/>
          <p:cNvSpPr txBox="1">
            <a:spLocks/>
          </p:cNvSpPr>
          <p:nvPr userDrawn="1"/>
        </p:nvSpPr>
        <p:spPr>
          <a:xfrm>
            <a:off x="355921" y="4222288"/>
            <a:ext cx="4699285" cy="5123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953">
              <a:lnSpc>
                <a:spcPct val="100000"/>
              </a:lnSpc>
            </a:pPr>
            <a:r>
              <a:rPr lang="it-IT" sz="3264" b="1" spc="-87">
                <a:solidFill>
                  <a:srgbClr val="000000"/>
                </a:solidFill>
                <a:latin typeface="+mn-lt"/>
              </a:rPr>
              <a:t>GitHub Repo:</a:t>
            </a:r>
            <a:endParaRPr lang="it-IT" sz="5405" b="1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6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4" y="4858689"/>
            <a:ext cx="1203233" cy="120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9797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1.xml"/><Relationship Id="rId13" Type="http://schemas.openxmlformats.org/officeDocument/2006/relationships/slideLayout" Target="../slideLayouts/slideLayout216.xml"/><Relationship Id="rId18" Type="http://schemas.openxmlformats.org/officeDocument/2006/relationships/slideLayout" Target="../slideLayouts/slideLayout221.xml"/><Relationship Id="rId26" Type="http://schemas.openxmlformats.org/officeDocument/2006/relationships/theme" Target="../theme/theme10.xml"/><Relationship Id="rId3" Type="http://schemas.openxmlformats.org/officeDocument/2006/relationships/slideLayout" Target="../slideLayouts/slideLayout206.xml"/><Relationship Id="rId21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10.xml"/><Relationship Id="rId12" Type="http://schemas.openxmlformats.org/officeDocument/2006/relationships/slideLayout" Target="../slideLayouts/slideLayout215.xml"/><Relationship Id="rId17" Type="http://schemas.openxmlformats.org/officeDocument/2006/relationships/slideLayout" Target="../slideLayouts/slideLayout220.xml"/><Relationship Id="rId25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05.xml"/><Relationship Id="rId16" Type="http://schemas.openxmlformats.org/officeDocument/2006/relationships/slideLayout" Target="../slideLayouts/slideLayout219.xml"/><Relationship Id="rId20" Type="http://schemas.openxmlformats.org/officeDocument/2006/relationships/slideLayout" Target="../slideLayouts/slideLayout223.xml"/><Relationship Id="rId1" Type="http://schemas.openxmlformats.org/officeDocument/2006/relationships/slideLayout" Target="../slideLayouts/slideLayout204.xml"/><Relationship Id="rId6" Type="http://schemas.openxmlformats.org/officeDocument/2006/relationships/slideLayout" Target="../slideLayouts/slideLayout209.xml"/><Relationship Id="rId11" Type="http://schemas.openxmlformats.org/officeDocument/2006/relationships/slideLayout" Target="../slideLayouts/slideLayout214.xml"/><Relationship Id="rId24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08.xml"/><Relationship Id="rId15" Type="http://schemas.openxmlformats.org/officeDocument/2006/relationships/slideLayout" Target="../slideLayouts/slideLayout218.xml"/><Relationship Id="rId23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13.xml"/><Relationship Id="rId19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207.xml"/><Relationship Id="rId9" Type="http://schemas.openxmlformats.org/officeDocument/2006/relationships/slideLayout" Target="../slideLayouts/slideLayout212.xml"/><Relationship Id="rId14" Type="http://schemas.openxmlformats.org/officeDocument/2006/relationships/slideLayout" Target="../slideLayouts/slideLayout217.xml"/><Relationship Id="rId22" Type="http://schemas.openxmlformats.org/officeDocument/2006/relationships/slideLayout" Target="../slideLayouts/slideLayout22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26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slideLayout" Target="../slideLayouts/slideLayout108.xml"/><Relationship Id="rId33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29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slideLayout" Target="../slideLayouts/slideLayout107.xml"/><Relationship Id="rId3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28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3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Relationship Id="rId27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13.xml"/><Relationship Id="rId35" Type="http://schemas.openxmlformats.org/officeDocument/2006/relationships/image" Target="../media/image10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19.xml"/><Relationship Id="rId21" Type="http://schemas.openxmlformats.org/officeDocument/2006/relationships/slideLayout" Target="../slideLayouts/slideLayout137.xml"/><Relationship Id="rId34" Type="http://schemas.openxmlformats.org/officeDocument/2006/relationships/theme" Target="../theme/theme7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41.xml"/><Relationship Id="rId33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6.xml"/><Relationship Id="rId35" Type="http://schemas.openxmlformats.org/officeDocument/2006/relationships/image" Target="../media/image10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18" Type="http://schemas.openxmlformats.org/officeDocument/2006/relationships/slideLayout" Target="../slideLayouts/slideLayout167.xml"/><Relationship Id="rId26" Type="http://schemas.openxmlformats.org/officeDocument/2006/relationships/theme" Target="../theme/theme8.xml"/><Relationship Id="rId3" Type="http://schemas.openxmlformats.org/officeDocument/2006/relationships/slideLayout" Target="../slideLayouts/slideLayout152.xml"/><Relationship Id="rId21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6.xml"/><Relationship Id="rId25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20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24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23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59.xml"/><Relationship Id="rId19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Relationship Id="rId22" Type="http://schemas.openxmlformats.org/officeDocument/2006/relationships/slideLayout" Target="../slideLayouts/slideLayout17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2.xml"/><Relationship Id="rId13" Type="http://schemas.openxmlformats.org/officeDocument/2006/relationships/slideLayout" Target="../slideLayouts/slideLayout187.xml"/><Relationship Id="rId18" Type="http://schemas.openxmlformats.org/officeDocument/2006/relationships/slideLayout" Target="../slideLayouts/slideLayout192.xml"/><Relationship Id="rId26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77.xml"/><Relationship Id="rId21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6.xml"/><Relationship Id="rId17" Type="http://schemas.openxmlformats.org/officeDocument/2006/relationships/slideLayout" Target="../slideLayouts/slideLayout191.xml"/><Relationship Id="rId25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76.xml"/><Relationship Id="rId16" Type="http://schemas.openxmlformats.org/officeDocument/2006/relationships/slideLayout" Target="../slideLayouts/slideLayout190.xml"/><Relationship Id="rId20" Type="http://schemas.openxmlformats.org/officeDocument/2006/relationships/slideLayout" Target="../slideLayouts/slideLayout194.xml"/><Relationship Id="rId29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85.xml"/><Relationship Id="rId24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9.xml"/><Relationship Id="rId23" Type="http://schemas.openxmlformats.org/officeDocument/2006/relationships/slideLayout" Target="../slideLayouts/slideLayout197.xml"/><Relationship Id="rId28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184.xml"/><Relationship Id="rId19" Type="http://schemas.openxmlformats.org/officeDocument/2006/relationships/slideLayout" Target="../slideLayouts/slideLayout193.xml"/><Relationship Id="rId31" Type="http://schemas.openxmlformats.org/officeDocument/2006/relationships/image" Target="../media/image10.png"/><Relationship Id="rId4" Type="http://schemas.openxmlformats.org/officeDocument/2006/relationships/slideLayout" Target="../slideLayouts/slideLayout178.xml"/><Relationship Id="rId9" Type="http://schemas.openxmlformats.org/officeDocument/2006/relationships/slideLayout" Target="../slideLayouts/slideLayout183.xml"/><Relationship Id="rId14" Type="http://schemas.openxmlformats.org/officeDocument/2006/relationships/slideLayout" Target="../slideLayouts/slideLayout188.xml"/><Relationship Id="rId22" Type="http://schemas.openxmlformats.org/officeDocument/2006/relationships/slideLayout" Target="../slideLayouts/slideLayout196.xml"/><Relationship Id="rId27" Type="http://schemas.openxmlformats.org/officeDocument/2006/relationships/slideLayout" Target="../slideLayouts/slideLayout201.xml"/><Relationship Id="rId30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55663" y="373063"/>
            <a:ext cx="10725150" cy="1350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55663" y="1862138"/>
            <a:ext cx="10725150" cy="443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55663" y="648335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4407F-7275-4F6F-8A8E-A66C196132BC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19563" y="6483350"/>
            <a:ext cx="4197350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83638" y="648335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8963B-9708-402C-969A-5F1CBA4B1D54}" type="slidenum">
              <a:rPr lang="it-IT" smtClean="0"/>
              <a:t>‹#›</a:t>
            </a:fld>
            <a:endParaRPr lang="it-IT"/>
          </a:p>
        </p:txBody>
      </p:sp>
      <p:pic>
        <p:nvPicPr>
          <p:cNvPr id="18" name="Immagine 17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" b="18377"/>
          <a:stretch/>
        </p:blipFill>
        <p:spPr>
          <a:xfrm>
            <a:off x="0" y="2550794"/>
            <a:ext cx="12433300" cy="4452060"/>
          </a:xfrm>
          <a:prstGeom prst="rect">
            <a:avLst/>
          </a:prstGeom>
        </p:spPr>
      </p:pic>
      <p:sp>
        <p:nvSpPr>
          <p:cNvPr id="19" name="Rettangolo 18"/>
          <p:cNvSpPr/>
          <p:nvPr userDrawn="1"/>
        </p:nvSpPr>
        <p:spPr>
          <a:xfrm>
            <a:off x="0" y="-51371"/>
            <a:ext cx="12436475" cy="3294356"/>
          </a:xfrm>
          <a:prstGeom prst="rect">
            <a:avLst/>
          </a:prstGeom>
          <a:solidFill>
            <a:srgbClr val="0C2C4D"/>
          </a:solidFill>
          <a:ln w="10795" cap="flat" cmpd="sng" algn="ctr">
            <a:noFill/>
            <a:prstDash val="solid"/>
          </a:ln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2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0" name="Gruppo 19"/>
          <p:cNvGrpSpPr/>
          <p:nvPr userDrawn="1"/>
        </p:nvGrpSpPr>
        <p:grpSpPr>
          <a:xfrm flipV="1">
            <a:off x="-5757" y="6970239"/>
            <a:ext cx="12442231" cy="45719"/>
            <a:chOff x="-1" y="6756400"/>
            <a:chExt cx="9144002" cy="101600"/>
          </a:xfrm>
        </p:grpSpPr>
        <p:sp>
          <p:nvSpPr>
            <p:cNvPr id="21" name="Rettangolo 20"/>
            <p:cNvSpPr/>
            <p:nvPr/>
          </p:nvSpPr>
          <p:spPr>
            <a:xfrm>
              <a:off x="4597401" y="6756400"/>
              <a:ext cx="4546600" cy="101600"/>
            </a:xfrm>
            <a:prstGeom prst="rect">
              <a:avLst/>
            </a:prstGeom>
            <a:solidFill>
              <a:srgbClr val="0C2C4D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4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Rettangolo 21"/>
            <p:cNvSpPr/>
            <p:nvPr/>
          </p:nvSpPr>
          <p:spPr>
            <a:xfrm>
              <a:off x="-1" y="6756400"/>
              <a:ext cx="4597401" cy="101600"/>
            </a:xfrm>
            <a:prstGeom prst="rect">
              <a:avLst/>
            </a:prstGeom>
            <a:solidFill>
              <a:srgbClr val="FF5D0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44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3" name="Titolo 1"/>
          <p:cNvSpPr txBox="1">
            <a:spLocks/>
          </p:cNvSpPr>
          <p:nvPr userDrawn="1"/>
        </p:nvSpPr>
        <p:spPr>
          <a:xfrm>
            <a:off x="820737" y="1109662"/>
            <a:ext cx="11280800" cy="867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Segoe UI" pitchFamily="34" charset="0"/>
              </a:rPr>
              <a:t>Xamarin.Forms Performance Tips </a:t>
            </a:r>
            <a:r>
              <a:rPr kumimoji="0" lang="en-US" sz="4799" b="0" i="0" u="none" strike="noStrike" kern="1200" cap="none" spc="-102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&amp;</a:t>
            </a:r>
            <a:r>
              <a:rPr kumimoji="0" lang="en-US" sz="4799" b="0" i="0" u="none" strike="noStrike" kern="1200" cap="none" spc="-102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Segoe UI" pitchFamily="34" charset="0"/>
              </a:rPr>
              <a:t> Tricks</a:t>
            </a:r>
            <a:endParaRPr kumimoji="0" lang="en-US" sz="4799" b="0" i="0" u="none" strike="noStrike" kern="1200" cap="none" spc="-102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Segoe UI" pitchFamily="34" charset="0"/>
            </a:endParaRPr>
          </a:p>
        </p:txBody>
      </p:sp>
      <p:sp>
        <p:nvSpPr>
          <p:cNvPr id="24" name="Titolo 1"/>
          <p:cNvSpPr txBox="1">
            <a:spLocks/>
          </p:cNvSpPr>
          <p:nvPr userDrawn="1"/>
        </p:nvSpPr>
        <p:spPr>
          <a:xfrm>
            <a:off x="846137" y="1625614"/>
            <a:ext cx="5018223" cy="1577184"/>
          </a:xfrm>
          <a:prstGeom prst="rect">
            <a:avLst/>
          </a:prstGeom>
          <a:noFill/>
          <a:ln>
            <a:noFill/>
          </a:ln>
        </p:spPr>
        <p:txBody>
          <a:bodyPr lIns="124327" tIns="124327" rIns="124327" bIns="124327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3807" b="0" dirty="0">
                <a:latin typeface="Trebuchet MS" panose="020B0603020202020204" pitchFamily="34" charset="0"/>
              </a:rPr>
              <a:t>Francesco Bonacci</a:t>
            </a:r>
          </a:p>
        </p:txBody>
      </p:sp>
      <p:pic>
        <p:nvPicPr>
          <p:cNvPr id="25" name="Immagine 24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47" y="295639"/>
            <a:ext cx="3167890" cy="565695"/>
          </a:xfrm>
          <a:prstGeom prst="rect">
            <a:avLst/>
          </a:prstGeom>
        </p:spPr>
      </p:pic>
      <p:sp>
        <p:nvSpPr>
          <p:cNvPr id="26" name="CasellaDiTesto 25"/>
          <p:cNvSpPr txBox="1"/>
          <p:nvPr userDrawn="1"/>
        </p:nvSpPr>
        <p:spPr>
          <a:xfrm>
            <a:off x="588817" y="336216"/>
            <a:ext cx="4464406" cy="47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48" dirty="0">
                <a:solidFill>
                  <a:srgbClr val="FFFFFF"/>
                </a:solidFill>
                <a:latin typeface="Trebuchet MS" panose="020B0603020202020204" pitchFamily="34" charset="0"/>
              </a:rPr>
              <a:t>ROME 24-25 MARCH 2017</a:t>
            </a:r>
          </a:p>
        </p:txBody>
      </p:sp>
      <p:pic>
        <p:nvPicPr>
          <p:cNvPr id="27" name="Immagine 26" descr="IMG-62.png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579437" y="1058862"/>
            <a:ext cx="300370" cy="8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magine 2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68" y="6053417"/>
            <a:ext cx="1224969" cy="76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2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4" r:id="rId1"/>
    <p:sldLayoutId id="2147484485" r:id="rId2"/>
    <p:sldLayoutId id="2147484486" r:id="rId3"/>
    <p:sldLayoutId id="2147484487" r:id="rId4"/>
    <p:sldLayoutId id="2147484488" r:id="rId5"/>
    <p:sldLayoutId id="2147484489" r:id="rId6"/>
    <p:sldLayoutId id="2147484490" r:id="rId7"/>
    <p:sldLayoutId id="2147484491" r:id="rId8"/>
    <p:sldLayoutId id="2147484492" r:id="rId9"/>
    <p:sldLayoutId id="2147484493" r:id="rId10"/>
    <p:sldLayoutId id="21474844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8396"/>
              <a:ext cx="955641" cy="5755249"/>
              <a:chOff x="12618967" y="-8396"/>
              <a:chExt cx="955641" cy="5755249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186 G:216 B:10</a:t>
                  </a:r>
                  <a:endParaRPr lang="en-US" sz="50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92 G:45 B:145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79639" y="256928"/>
                <a:ext cx="860293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15628" y="4227340"/>
                <a:ext cx="2709380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kern="120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965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5" r:id="rId1"/>
    <p:sldLayoutId id="2147484346" r:id="rId2"/>
    <p:sldLayoutId id="2147484347" r:id="rId3"/>
    <p:sldLayoutId id="2147484348" r:id="rId4"/>
    <p:sldLayoutId id="2147484349" r:id="rId5"/>
    <p:sldLayoutId id="2147484350" r:id="rId6"/>
    <p:sldLayoutId id="2147484351" r:id="rId7"/>
    <p:sldLayoutId id="2147484352" r:id="rId8"/>
    <p:sldLayoutId id="2147484353" r:id="rId9"/>
    <p:sldLayoutId id="2147484354" r:id="rId10"/>
    <p:sldLayoutId id="2147484355" r:id="rId11"/>
    <p:sldLayoutId id="2147484356" r:id="rId12"/>
    <p:sldLayoutId id="2147484357" r:id="rId13"/>
    <p:sldLayoutId id="2147484358" r:id="rId14"/>
    <p:sldLayoutId id="2147484359" r:id="rId15"/>
    <p:sldLayoutId id="2147484360" r:id="rId16"/>
    <p:sldLayoutId id="2147484361" r:id="rId17"/>
    <p:sldLayoutId id="2147484362" r:id="rId18"/>
    <p:sldLayoutId id="2147484363" r:id="rId19"/>
    <p:sldLayoutId id="2147484364" r:id="rId20"/>
    <p:sldLayoutId id="2147484365" r:id="rId21"/>
    <p:sldLayoutId id="2147484366" r:id="rId22"/>
    <p:sldLayoutId id="2147484367" r:id="rId23"/>
    <p:sldLayoutId id="2147484368" r:id="rId24"/>
    <p:sldLayoutId id="2147484369" r:id="rId2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55663" y="373063"/>
            <a:ext cx="10725150" cy="1350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55663" y="1862138"/>
            <a:ext cx="10725150" cy="443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55663" y="648335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8A2AF-842A-4BEB-9E00-019A2DA57F50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19563" y="6483350"/>
            <a:ext cx="4197350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83638" y="648335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0594F-B148-4F66-9B8D-A993DF08BB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4610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473" r:id="rId2"/>
    <p:sldLayoutId id="2147484474" r:id="rId3"/>
    <p:sldLayoutId id="2147484475" r:id="rId4"/>
    <p:sldLayoutId id="2147484476" r:id="rId5"/>
    <p:sldLayoutId id="2147484477" r:id="rId6"/>
    <p:sldLayoutId id="2147484478" r:id="rId7"/>
    <p:sldLayoutId id="2147484479" r:id="rId8"/>
    <p:sldLayoutId id="2147484480" r:id="rId9"/>
    <p:sldLayoutId id="2147484481" r:id="rId10"/>
    <p:sldLayoutId id="21474844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55663" y="373063"/>
            <a:ext cx="10725150" cy="1350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55663" y="1862138"/>
            <a:ext cx="10725150" cy="443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55663" y="648335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2B344-2AA7-4BEF-B6DA-63CB153AA159}" type="datetimeFigureOut">
              <a:rPr lang="it-IT" smtClean="0"/>
              <a:t>24/03/2017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19563" y="6483350"/>
            <a:ext cx="4197350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83638" y="648335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6EEFB-565B-4EC9-A3B6-51CF03A6A80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242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0" r:id="rId1"/>
    <p:sldLayoutId id="2147484461" r:id="rId2"/>
    <p:sldLayoutId id="2147484462" r:id="rId3"/>
    <p:sldLayoutId id="2147484463" r:id="rId4"/>
    <p:sldLayoutId id="2147484464" r:id="rId5"/>
    <p:sldLayoutId id="2147484465" r:id="rId6"/>
    <p:sldLayoutId id="2147484466" r:id="rId7"/>
    <p:sldLayoutId id="2147484467" r:id="rId8"/>
    <p:sldLayoutId id="2147484468" r:id="rId9"/>
    <p:sldLayoutId id="2147484469" r:id="rId10"/>
    <p:sldLayoutId id="21474844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20411"/>
              <a:chOff x="12618967" y="0"/>
              <a:chExt cx="952401" cy="5720411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186 G:216 B:10</a:t>
                  </a:r>
                  <a:endParaRPr lang="en-US" sz="50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92 G:45 B:145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kern="120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3" r:id="rId2"/>
    <p:sldLayoutId id="2147484304" r:id="rId3"/>
    <p:sldLayoutId id="2147484305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249" r:id="rId14"/>
    <p:sldLayoutId id="2147484301" r:id="rId15"/>
    <p:sldLayoutId id="2147484251" r:id="rId16"/>
    <p:sldLayoutId id="2147484252" r:id="rId17"/>
    <p:sldLayoutId id="2147484306" r:id="rId18"/>
    <p:sldLayoutId id="2147484307" r:id="rId19"/>
    <p:sldLayoutId id="2147484254" r:id="rId20"/>
    <p:sldLayoutId id="2147484257" r:id="rId21"/>
    <p:sldLayoutId id="2147484258" r:id="rId22"/>
    <p:sldLayoutId id="2147484260" r:id="rId23"/>
    <p:sldLayoutId id="2147484299" r:id="rId24"/>
    <p:sldLayoutId id="214748426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20411"/>
              <a:chOff x="12618967" y="0"/>
              <a:chExt cx="952401" cy="5720411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186 G:216 B:10</a:t>
                  </a:r>
                  <a:endParaRPr lang="en-US" sz="50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92 G:45 B:145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kern="120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373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  <p:sldLayoutId id="2147484372" r:id="rId2"/>
    <p:sldLayoutId id="2147484373" r:id="rId3"/>
    <p:sldLayoutId id="2147484374" r:id="rId4"/>
    <p:sldLayoutId id="2147484375" r:id="rId5"/>
    <p:sldLayoutId id="2147484376" r:id="rId6"/>
    <p:sldLayoutId id="2147484377" r:id="rId7"/>
    <p:sldLayoutId id="2147484378" r:id="rId8"/>
    <p:sldLayoutId id="2147484379" r:id="rId9"/>
    <p:sldLayoutId id="2147484380" r:id="rId10"/>
    <p:sldLayoutId id="2147484381" r:id="rId11"/>
    <p:sldLayoutId id="2147484382" r:id="rId12"/>
    <p:sldLayoutId id="2147484383" r:id="rId13"/>
    <p:sldLayoutId id="2147484384" r:id="rId14"/>
    <p:sldLayoutId id="2147484385" r:id="rId15"/>
    <p:sldLayoutId id="2147484386" r:id="rId16"/>
    <p:sldLayoutId id="2147484387" r:id="rId17"/>
    <p:sldLayoutId id="2147484388" r:id="rId18"/>
    <p:sldLayoutId id="2147484389" r:id="rId19"/>
    <p:sldLayoutId id="2147484390" r:id="rId20"/>
    <p:sldLayoutId id="2147484391" r:id="rId21"/>
    <p:sldLayoutId id="2147484392" r:id="rId22"/>
    <p:sldLayoutId id="2147484393" r:id="rId23"/>
    <p:sldLayoutId id="2147484394" r:id="rId24"/>
    <p:sldLayoutId id="2147484395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8396"/>
              <a:ext cx="955641" cy="5755249"/>
              <a:chOff x="12618967" y="-8396"/>
              <a:chExt cx="955641" cy="5755249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186 G:216 B:10</a:t>
                  </a:r>
                  <a:endParaRPr lang="en-US" sz="50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92 G:45 B:145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79639" y="256928"/>
                <a:ext cx="860293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15628" y="4227340"/>
                <a:ext cx="2709380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kern="120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6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7" r:id="rId1"/>
    <p:sldLayoutId id="2147484398" r:id="rId2"/>
    <p:sldLayoutId id="2147484399" r:id="rId3"/>
    <p:sldLayoutId id="2147484400" r:id="rId4"/>
    <p:sldLayoutId id="2147484401" r:id="rId5"/>
    <p:sldLayoutId id="2147484402" r:id="rId6"/>
    <p:sldLayoutId id="2147484403" r:id="rId7"/>
    <p:sldLayoutId id="2147484404" r:id="rId8"/>
    <p:sldLayoutId id="2147484405" r:id="rId9"/>
    <p:sldLayoutId id="2147484406" r:id="rId10"/>
    <p:sldLayoutId id="2147484407" r:id="rId11"/>
    <p:sldLayoutId id="2147484408" r:id="rId12"/>
    <p:sldLayoutId id="2147484409" r:id="rId13"/>
    <p:sldLayoutId id="2147484410" r:id="rId14"/>
    <p:sldLayoutId id="2147484411" r:id="rId15"/>
    <p:sldLayoutId id="2147484412" r:id="rId16"/>
    <p:sldLayoutId id="2147484413" r:id="rId17"/>
    <p:sldLayoutId id="2147484414" r:id="rId18"/>
    <p:sldLayoutId id="2147484415" r:id="rId19"/>
    <p:sldLayoutId id="2147484416" r:id="rId20"/>
    <p:sldLayoutId id="2147484417" r:id="rId21"/>
    <p:sldLayoutId id="2147484418" r:id="rId22"/>
    <p:sldLayoutId id="2147484419" r:id="rId23"/>
    <p:sldLayoutId id="2147484420" r:id="rId24"/>
    <p:sldLayoutId id="2147484421" r:id="rId25"/>
    <p:sldLayoutId id="2147484422" r:id="rId26"/>
    <p:sldLayoutId id="2147484423" r:id="rId27"/>
    <p:sldLayoutId id="2147484424" r:id="rId28"/>
    <p:sldLayoutId id="2147484425" r:id="rId29"/>
    <p:sldLayoutId id="2147484426" r:id="rId30"/>
    <p:sldLayoutId id="2147484454" r:id="rId31"/>
    <p:sldLayoutId id="2147484455" r:id="rId32"/>
    <p:sldLayoutId id="2147484456" r:id="rId33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8396"/>
              <a:ext cx="955641" cy="5755249"/>
              <a:chOff x="12618967" y="-8396"/>
              <a:chExt cx="955641" cy="5755249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186 G:216 B:10</a:t>
                  </a:r>
                  <a:endParaRPr lang="en-US" sz="50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92 G:45 B:145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79639" y="256928"/>
                <a:ext cx="860293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15628" y="4227340"/>
                <a:ext cx="2709380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kern="120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3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6" r:id="rId1"/>
    <p:sldLayoutId id="2147484497" r:id="rId2"/>
    <p:sldLayoutId id="2147484498" r:id="rId3"/>
    <p:sldLayoutId id="2147484499" r:id="rId4"/>
    <p:sldLayoutId id="2147484500" r:id="rId5"/>
    <p:sldLayoutId id="2147484501" r:id="rId6"/>
    <p:sldLayoutId id="2147484502" r:id="rId7"/>
    <p:sldLayoutId id="2147484503" r:id="rId8"/>
    <p:sldLayoutId id="2147484504" r:id="rId9"/>
    <p:sldLayoutId id="2147484505" r:id="rId10"/>
    <p:sldLayoutId id="2147484506" r:id="rId11"/>
    <p:sldLayoutId id="2147484507" r:id="rId12"/>
    <p:sldLayoutId id="2147484508" r:id="rId13"/>
    <p:sldLayoutId id="2147484509" r:id="rId14"/>
    <p:sldLayoutId id="2147484510" r:id="rId15"/>
    <p:sldLayoutId id="2147484511" r:id="rId16"/>
    <p:sldLayoutId id="2147484512" r:id="rId17"/>
    <p:sldLayoutId id="2147484513" r:id="rId18"/>
    <p:sldLayoutId id="2147484514" r:id="rId19"/>
    <p:sldLayoutId id="2147484515" r:id="rId20"/>
    <p:sldLayoutId id="2147484516" r:id="rId21"/>
    <p:sldLayoutId id="2147484517" r:id="rId22"/>
    <p:sldLayoutId id="2147484518" r:id="rId23"/>
    <p:sldLayoutId id="2147484519" r:id="rId24"/>
    <p:sldLayoutId id="2147484520" r:id="rId25"/>
    <p:sldLayoutId id="2147484521" r:id="rId26"/>
    <p:sldLayoutId id="2147484522" r:id="rId27"/>
    <p:sldLayoutId id="2147484523" r:id="rId28"/>
    <p:sldLayoutId id="2147484524" r:id="rId29"/>
    <p:sldLayoutId id="2147484525" r:id="rId30"/>
    <p:sldLayoutId id="2147484526" r:id="rId31"/>
    <p:sldLayoutId id="2147484527" r:id="rId32"/>
    <p:sldLayoutId id="2147484528" r:id="rId33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8396"/>
              <a:ext cx="955641" cy="5755249"/>
              <a:chOff x="12618967" y="-8396"/>
              <a:chExt cx="955641" cy="5755249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186 G:216 B:10</a:t>
                  </a:r>
                  <a:endParaRPr lang="en-US" sz="50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92 G:45 B:145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79639" y="256928"/>
                <a:ext cx="860293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15628" y="4227340"/>
                <a:ext cx="2709380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kern="120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0090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8" r:id="rId1"/>
    <p:sldLayoutId id="2147484429" r:id="rId2"/>
    <p:sldLayoutId id="2147484430" r:id="rId3"/>
    <p:sldLayoutId id="2147484431" r:id="rId4"/>
    <p:sldLayoutId id="2147484432" r:id="rId5"/>
    <p:sldLayoutId id="2147484433" r:id="rId6"/>
    <p:sldLayoutId id="2147484434" r:id="rId7"/>
    <p:sldLayoutId id="2147484435" r:id="rId8"/>
    <p:sldLayoutId id="2147484436" r:id="rId9"/>
    <p:sldLayoutId id="2147484437" r:id="rId10"/>
    <p:sldLayoutId id="2147484438" r:id="rId11"/>
    <p:sldLayoutId id="2147484439" r:id="rId12"/>
    <p:sldLayoutId id="2147484440" r:id="rId13"/>
    <p:sldLayoutId id="2147484441" r:id="rId14"/>
    <p:sldLayoutId id="2147484442" r:id="rId15"/>
    <p:sldLayoutId id="2147484443" r:id="rId16"/>
    <p:sldLayoutId id="2147484444" r:id="rId17"/>
    <p:sldLayoutId id="2147484445" r:id="rId18"/>
    <p:sldLayoutId id="2147484446" r:id="rId19"/>
    <p:sldLayoutId id="2147484447" r:id="rId20"/>
    <p:sldLayoutId id="2147484448" r:id="rId21"/>
    <p:sldLayoutId id="2147484449" r:id="rId22"/>
    <p:sldLayoutId id="2147484450" r:id="rId23"/>
    <p:sldLayoutId id="2147484451" r:id="rId24"/>
    <p:sldLayoutId id="2147484452" r:id="rId2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8396"/>
              <a:ext cx="955641" cy="5755249"/>
              <a:chOff x="12618967" y="-8396"/>
              <a:chExt cx="955641" cy="5755249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186 G:216 B:10</a:t>
                  </a:r>
                  <a:endParaRPr lang="en-US" sz="50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92 G:45 B:145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79639" y="256928"/>
                <a:ext cx="860293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15628" y="4227340"/>
                <a:ext cx="2709380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kern="120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48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  <p:sldLayoutId id="2147484320" r:id="rId12"/>
    <p:sldLayoutId id="2147484321" r:id="rId13"/>
    <p:sldLayoutId id="2147484322" r:id="rId14"/>
    <p:sldLayoutId id="2147484323" r:id="rId15"/>
    <p:sldLayoutId id="2147484324" r:id="rId16"/>
    <p:sldLayoutId id="2147484325" r:id="rId17"/>
    <p:sldLayoutId id="2147484326" r:id="rId18"/>
    <p:sldLayoutId id="2147484327" r:id="rId19"/>
    <p:sldLayoutId id="2147484328" r:id="rId20"/>
    <p:sldLayoutId id="2147484329" r:id="rId21"/>
    <p:sldLayoutId id="2147484330" r:id="rId22"/>
    <p:sldLayoutId id="2147484331" r:id="rId23"/>
    <p:sldLayoutId id="2147484332" r:id="rId24"/>
    <p:sldLayoutId id="2147484333" r:id="rId25"/>
    <p:sldLayoutId id="2147484335" r:id="rId26"/>
    <p:sldLayoutId id="2147484457" r:id="rId27"/>
    <p:sldLayoutId id="2147484458" r:id="rId28"/>
    <p:sldLayoutId id="2147484530" r:id="rId2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kHwjoU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github.com/xamarinhq/app-evolve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7.xml"/><Relationship Id="rId6" Type="http://schemas.openxmlformats.org/officeDocument/2006/relationships/chart" Target="../charts/chart1.xml"/><Relationship Id="rId5" Type="http://schemas.openxmlformats.org/officeDocument/2006/relationships/hyperlink" Target="http://bit.ly/2nQ5JZw" TargetMode="External"/><Relationship Id="rId4" Type="http://schemas.openxmlformats.org/officeDocument/2006/relationships/hyperlink" Target="http://bit.ly/2kHwjoU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7.xml"/><Relationship Id="rId6" Type="http://schemas.openxmlformats.org/officeDocument/2006/relationships/chart" Target="../charts/chart2.xml"/><Relationship Id="rId5" Type="http://schemas.openxmlformats.org/officeDocument/2006/relationships/hyperlink" Target="http://bit.ly/2nQ5JZw" TargetMode="External"/><Relationship Id="rId4" Type="http://schemas.openxmlformats.org/officeDocument/2006/relationships/hyperlink" Target="http://bit.ly/2kHwjoU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7.xml"/><Relationship Id="rId6" Type="http://schemas.openxmlformats.org/officeDocument/2006/relationships/chart" Target="../charts/chart3.xml"/><Relationship Id="rId5" Type="http://schemas.openxmlformats.org/officeDocument/2006/relationships/hyperlink" Target="http://bit.ly/2nQ5JZw" TargetMode="External"/><Relationship Id="rId4" Type="http://schemas.openxmlformats.org/officeDocument/2006/relationships/hyperlink" Target="http://bit.ly/2kHwjoU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francesco.bonacci@studentpartner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berda-molinet/FFImageLoading" TargetMode="External"/><Relationship Id="rId2" Type="http://schemas.openxmlformats.org/officeDocument/2006/relationships/hyperlink" Target="http://bit.ly/2nE7Ikv" TargetMode="External"/><Relationship Id="rId1" Type="http://schemas.openxmlformats.org/officeDocument/2006/relationships/slideLayout" Target="../slideLayouts/slideLayout187.xml"/><Relationship Id="rId4" Type="http://schemas.openxmlformats.org/officeDocument/2006/relationships/hyperlink" Target="http://bit.ly/2kHwjoU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nE7Ikv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7.xml"/><Relationship Id="rId6" Type="http://schemas.openxmlformats.org/officeDocument/2006/relationships/image" Target="../media/image34.jpg"/><Relationship Id="rId5" Type="http://schemas.openxmlformats.org/officeDocument/2006/relationships/hyperlink" Target="http://bit.ly/2kHwjoU" TargetMode="External"/><Relationship Id="rId4" Type="http://schemas.openxmlformats.org/officeDocument/2006/relationships/hyperlink" Target="http://bit.ly/2norumK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ndfZhE" TargetMode="External"/><Relationship Id="rId3" Type="http://schemas.openxmlformats.org/officeDocument/2006/relationships/hyperlink" Target="http://bit.ly/2nE7Ikv" TargetMode="External"/><Relationship Id="rId7" Type="http://schemas.openxmlformats.org/officeDocument/2006/relationships/hyperlink" Target="http://bit.ly/2nzxf1B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7.xml"/><Relationship Id="rId6" Type="http://schemas.openxmlformats.org/officeDocument/2006/relationships/image" Target="../media/image45.emf"/><Relationship Id="rId5" Type="http://schemas.openxmlformats.org/officeDocument/2006/relationships/hyperlink" Target="http://bit.ly/2kHwjoU" TargetMode="External"/><Relationship Id="rId4" Type="http://schemas.openxmlformats.org/officeDocument/2006/relationships/hyperlink" Target="http://bit.ly/2nVm2Ei" TargetMode="External"/><Relationship Id="rId9" Type="http://schemas.openxmlformats.org/officeDocument/2006/relationships/hyperlink" Target="http://bit.ly/2nzypdt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7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nzypdt" TargetMode="External"/><Relationship Id="rId3" Type="http://schemas.openxmlformats.org/officeDocument/2006/relationships/hyperlink" Target="http://bit.ly/2nE7Ikv" TargetMode="External"/><Relationship Id="rId7" Type="http://schemas.openxmlformats.org/officeDocument/2006/relationships/hyperlink" Target="http://bit.ly/2nmpoE2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7.xml"/><Relationship Id="rId6" Type="http://schemas.openxmlformats.org/officeDocument/2006/relationships/hyperlink" Target="http://bit.ly/2nzxf1B" TargetMode="External"/><Relationship Id="rId5" Type="http://schemas.openxmlformats.org/officeDocument/2006/relationships/image" Target="../media/image45.emf"/><Relationship Id="rId4" Type="http://schemas.openxmlformats.org/officeDocument/2006/relationships/hyperlink" Target="http://bit.ly/2kHwjoU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9.png"/><Relationship Id="rId4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nE7Ikv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7.xml"/><Relationship Id="rId6" Type="http://schemas.openxmlformats.org/officeDocument/2006/relationships/image" Target="../media/image51.emf"/><Relationship Id="rId5" Type="http://schemas.openxmlformats.org/officeDocument/2006/relationships/hyperlink" Target="http://bit.ly/2kHwjoU" TargetMode="External"/><Relationship Id="rId4" Type="http://schemas.openxmlformats.org/officeDocument/2006/relationships/hyperlink" Target="http://bit.ly/2nRLOcS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7.xml"/><Relationship Id="rId6" Type="http://schemas.openxmlformats.org/officeDocument/2006/relationships/image" Target="../media/image21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7.xml"/><Relationship Id="rId6" Type="http://schemas.openxmlformats.org/officeDocument/2006/relationships/image" Target="../media/image55.png"/><Relationship Id="rId5" Type="http://schemas.openxmlformats.org/officeDocument/2006/relationships/image" Target="../media/image30.jpg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7.xml"/><Relationship Id="rId5" Type="http://schemas.openxmlformats.org/officeDocument/2006/relationships/image" Target="../media/image55.png"/><Relationship Id="rId4" Type="http://schemas.openxmlformats.org/officeDocument/2006/relationships/image" Target="../media/image30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7.xml"/><Relationship Id="rId6" Type="http://schemas.openxmlformats.org/officeDocument/2006/relationships/image" Target="../media/image56.png"/><Relationship Id="rId5" Type="http://schemas.openxmlformats.org/officeDocument/2006/relationships/image" Target="../media/image32.png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7.xml"/><Relationship Id="rId5" Type="http://schemas.openxmlformats.org/officeDocument/2006/relationships/image" Target="../media/image56.png"/><Relationship Id="rId4" Type="http://schemas.openxmlformats.org/officeDocument/2006/relationships/image" Target="../media/image3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7.xml"/><Relationship Id="rId6" Type="http://schemas.openxmlformats.org/officeDocument/2006/relationships/hyperlink" Target="http://bit.ly/2kHwjoU" TargetMode="External"/><Relationship Id="rId5" Type="http://schemas.openxmlformats.org/officeDocument/2006/relationships/hyperlink" Target="https://forums.xamarin.com/discussion/85747/xamarin-forms-feature-roadmap" TargetMode="External"/><Relationship Id="rId4" Type="http://schemas.openxmlformats.org/officeDocument/2006/relationships/hyperlink" Target="http://bit.ly/2nE7Ikv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7.xml"/><Relationship Id="rId6" Type="http://schemas.openxmlformats.org/officeDocument/2006/relationships/image" Target="../media/image58.emf"/><Relationship Id="rId5" Type="http://schemas.openxmlformats.org/officeDocument/2006/relationships/hyperlink" Target="http://bit.ly/2kHwjoU" TargetMode="External"/><Relationship Id="rId4" Type="http://schemas.openxmlformats.org/officeDocument/2006/relationships/hyperlink" Target="http://bit.ly/2mkO5kq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mailto:francesco.bonacci@studentpartner.com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3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mkO5kq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7.xml"/><Relationship Id="rId6" Type="http://schemas.openxmlformats.org/officeDocument/2006/relationships/image" Target="../media/image61.png"/><Relationship Id="rId5" Type="http://schemas.openxmlformats.org/officeDocument/2006/relationships/hyperlink" Target="http://bit.ly/2kHwjoU" TargetMode="External"/><Relationship Id="rId4" Type="http://schemas.openxmlformats.org/officeDocument/2006/relationships/hyperlink" Target="http://bit.ly/2nIwmD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7.xml"/><Relationship Id="rId5" Type="http://schemas.openxmlformats.org/officeDocument/2006/relationships/hyperlink" Target="https://github.com/xamarinhq/app-evolve" TargetMode="External"/><Relationship Id="rId4" Type="http://schemas.openxmlformats.org/officeDocument/2006/relationships/hyperlink" Target="http://bit.ly/2kHwjo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976388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9693" y="1698373"/>
            <a:ext cx="11203543" cy="14896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lnSpc>
                <a:spcPts val="4000"/>
              </a:lnSpc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Xamarin.Forms non è da sottovalutare:</a:t>
            </a:r>
          </a:p>
          <a:p>
            <a:pPr marL="474470" marR="100170" indent="-4572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Si possono creare UI accattivanti e anche complesse</a:t>
            </a:r>
          </a:p>
          <a:p>
            <a:pPr marL="474470" marR="100170" indent="-4572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Si evita di replicare il codice della UI</a:t>
            </a:r>
          </a:p>
        </p:txBody>
      </p:sp>
      <p:sp>
        <p:nvSpPr>
          <p:cNvPr id="9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Xamarin.Forms</a:t>
            </a:r>
            <a:endParaRPr lang="it-IT" dirty="0"/>
          </a:p>
        </p:txBody>
      </p:sp>
      <p:sp>
        <p:nvSpPr>
          <p:cNvPr id="6" name="Rectangle 9">
            <a:hlinkClick r:id="rId3"/>
          </p:cNvPr>
          <p:cNvSpPr/>
          <p:nvPr/>
        </p:nvSpPr>
        <p:spPr>
          <a:xfrm>
            <a:off x="1181277" y="3344862"/>
            <a:ext cx="5798960" cy="531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56" dirty="0">
                <a:solidFill>
                  <a:srgbClr val="0078D7"/>
                </a:solidFill>
                <a:hlinkClick r:id="rId4"/>
              </a:rPr>
              <a:t>github.com/xamarinhq/app-evolve</a:t>
            </a:r>
            <a:endParaRPr lang="it-IT" sz="2856" dirty="0">
              <a:solidFill>
                <a:srgbClr val="0078D7"/>
              </a:solidFill>
            </a:endParaRPr>
          </a:p>
        </p:txBody>
      </p:sp>
      <p:sp>
        <p:nvSpPr>
          <p:cNvPr id="7" name="object 10"/>
          <p:cNvSpPr txBox="1"/>
          <p:nvPr/>
        </p:nvSpPr>
        <p:spPr>
          <a:xfrm>
            <a:off x="2127265" y="4187947"/>
            <a:ext cx="490480" cy="376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/>
            <a:r>
              <a:rPr lang="it-IT" sz="2448" spc="-7">
                <a:solidFill>
                  <a:srgbClr val="5F6D6E"/>
                </a:solidFill>
                <a:latin typeface="Segoe UI Light"/>
                <a:cs typeface="Segoe UI Light"/>
              </a:rPr>
              <a:t>iOS</a:t>
            </a:r>
            <a:endParaRPr lang="it-IT" sz="2448">
              <a:latin typeface="Segoe UI Light"/>
              <a:cs typeface="Segoe UI Light"/>
            </a:endParaRPr>
          </a:p>
        </p:txBody>
      </p:sp>
      <p:sp>
        <p:nvSpPr>
          <p:cNvPr id="8" name="object 17"/>
          <p:cNvSpPr txBox="1"/>
          <p:nvPr/>
        </p:nvSpPr>
        <p:spPr>
          <a:xfrm>
            <a:off x="5629185" y="4187947"/>
            <a:ext cx="1080266" cy="376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/>
            <a:r>
              <a:rPr lang="it-IT" sz="2448" spc="-14" dirty="0">
                <a:solidFill>
                  <a:srgbClr val="5F6D6E"/>
                </a:solidFill>
                <a:latin typeface="Segoe UI Light"/>
                <a:cs typeface="Segoe UI Light"/>
              </a:rPr>
              <a:t>A</a:t>
            </a:r>
            <a:r>
              <a:rPr lang="it-IT" sz="2448" spc="-7" dirty="0">
                <a:solidFill>
                  <a:srgbClr val="5F6D6E"/>
                </a:solidFill>
                <a:latin typeface="Segoe UI Light"/>
                <a:cs typeface="Segoe UI Light"/>
              </a:rPr>
              <a:t>n</a:t>
            </a:r>
            <a:r>
              <a:rPr lang="it-IT" sz="2448" spc="-14" dirty="0">
                <a:solidFill>
                  <a:srgbClr val="5F6D6E"/>
                </a:solidFill>
                <a:latin typeface="Segoe UI Light"/>
                <a:cs typeface="Segoe UI Light"/>
              </a:rPr>
              <a:t>d</a:t>
            </a:r>
            <a:r>
              <a:rPr lang="it-IT" sz="2448" spc="-48" dirty="0">
                <a:solidFill>
                  <a:srgbClr val="5F6D6E"/>
                </a:solidFill>
                <a:latin typeface="Segoe UI Light"/>
                <a:cs typeface="Segoe UI Light"/>
              </a:rPr>
              <a:t>r</a:t>
            </a:r>
            <a:r>
              <a:rPr lang="it-IT" sz="2448" dirty="0">
                <a:solidFill>
                  <a:srgbClr val="5F6D6E"/>
                </a:solidFill>
                <a:latin typeface="Segoe UI Light"/>
                <a:cs typeface="Segoe UI Light"/>
              </a:rPr>
              <a:t>oid</a:t>
            </a:r>
            <a:endParaRPr lang="it-IT" sz="2448" dirty="0">
              <a:latin typeface="Segoe UI Light"/>
              <a:cs typeface="Segoe UI Light"/>
            </a:endParaRPr>
          </a:p>
        </p:txBody>
      </p:sp>
      <p:sp>
        <p:nvSpPr>
          <p:cNvPr id="10" name="object 23"/>
          <p:cNvSpPr txBox="1"/>
          <p:nvPr/>
        </p:nvSpPr>
        <p:spPr>
          <a:xfrm>
            <a:off x="9727835" y="4187947"/>
            <a:ext cx="681402" cy="376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/>
            <a:r>
              <a:rPr lang="it-IT" sz="2448" dirty="0">
                <a:solidFill>
                  <a:srgbClr val="5F6D6E"/>
                </a:solidFill>
                <a:latin typeface="Segoe UI Light"/>
                <a:cs typeface="Segoe UI Light"/>
              </a:rPr>
              <a:t>UWP</a:t>
            </a:r>
            <a:endParaRPr lang="it-IT" sz="1904" dirty="0">
              <a:latin typeface="Segoe UI Light"/>
              <a:cs typeface="Segoe UI Light"/>
            </a:endParaRPr>
          </a:p>
        </p:txBody>
      </p:sp>
      <p:pic>
        <p:nvPicPr>
          <p:cNvPr id="11" name="Immagine 45"/>
          <p:cNvPicPr>
            <a:picLocks noChangeAspect="1"/>
          </p:cNvPicPr>
          <p:nvPr/>
        </p:nvPicPr>
        <p:blipFill rotWithShape="1">
          <a:blip r:embed="rId5"/>
          <a:srcRect l="14399" t="13712" r="8801"/>
          <a:stretch/>
        </p:blipFill>
        <p:spPr>
          <a:xfrm>
            <a:off x="8351837" y="4722313"/>
            <a:ext cx="3657600" cy="1808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magine 47"/>
          <p:cNvPicPr>
            <a:picLocks noChangeAspect="1"/>
          </p:cNvPicPr>
          <p:nvPr/>
        </p:nvPicPr>
        <p:blipFill rotWithShape="1">
          <a:blip r:embed="rId6"/>
          <a:srcRect l="14400" t="13712" r="5600"/>
          <a:stretch/>
        </p:blipFill>
        <p:spPr>
          <a:xfrm>
            <a:off x="4314421" y="4722313"/>
            <a:ext cx="3810000" cy="1808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magine 49"/>
          <p:cNvPicPr>
            <a:picLocks noChangeAspect="1"/>
          </p:cNvPicPr>
          <p:nvPr/>
        </p:nvPicPr>
        <p:blipFill rotWithShape="1">
          <a:blip r:embed="rId7"/>
          <a:srcRect l="16000" t="13712" r="12000"/>
          <a:stretch/>
        </p:blipFill>
        <p:spPr>
          <a:xfrm>
            <a:off x="658005" y="4722313"/>
            <a:ext cx="3429000" cy="1808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object 24"/>
          <p:cNvSpPr txBox="1"/>
          <p:nvPr/>
        </p:nvSpPr>
        <p:spPr>
          <a:xfrm>
            <a:off x="8937512" y="3360991"/>
            <a:ext cx="2976887" cy="669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 algn="ctr"/>
            <a:r>
              <a:rPr lang="it-IT" sz="2176" spc="-14" dirty="0">
                <a:solidFill>
                  <a:srgbClr val="A4ADAD"/>
                </a:solidFill>
                <a:latin typeface="Segoe UI Light"/>
                <a:cs typeface="Segoe UI Light"/>
              </a:rPr>
              <a:t>*Statistiche prese dall’app Xamarin Evolve 2016</a:t>
            </a:r>
            <a:endParaRPr lang="it-IT" sz="2176" dirty="0">
              <a:latin typeface="Segoe UI Light"/>
              <a:cs typeface="Segoe UI Light"/>
            </a:endParaRPr>
          </a:p>
        </p:txBody>
      </p:sp>
      <p:sp>
        <p:nvSpPr>
          <p:cNvPr id="15" name="object 28"/>
          <p:cNvSpPr/>
          <p:nvPr/>
        </p:nvSpPr>
        <p:spPr>
          <a:xfrm>
            <a:off x="9571037" y="2325198"/>
            <a:ext cx="1828800" cy="800485"/>
          </a:xfrm>
          <a:custGeom>
            <a:avLst/>
            <a:gdLst/>
            <a:ahLst/>
            <a:cxnLst/>
            <a:rect l="l" t="t" r="r" b="b"/>
            <a:pathLst>
              <a:path w="1137285" h="588645">
                <a:moveTo>
                  <a:pt x="0" y="588263"/>
                </a:moveTo>
                <a:lnTo>
                  <a:pt x="1136903" y="588263"/>
                </a:lnTo>
                <a:lnTo>
                  <a:pt x="1136903" y="0"/>
                </a:lnTo>
                <a:lnTo>
                  <a:pt x="0" y="0"/>
                </a:lnTo>
                <a:lnTo>
                  <a:pt x="0" y="588263"/>
                </a:lnTo>
                <a:close/>
              </a:path>
            </a:pathLst>
          </a:custGeom>
          <a:solidFill>
            <a:srgbClr val="44B8A8"/>
          </a:solidFill>
        </p:spPr>
        <p:txBody>
          <a:bodyPr wrap="square" lIns="0" tIns="0" rIns="0" bIns="0" rtlCol="0"/>
          <a:lstStyle/>
          <a:p>
            <a:endParaRPr lang="it-IT" sz="2448"/>
          </a:p>
        </p:txBody>
      </p:sp>
      <p:sp>
        <p:nvSpPr>
          <p:cNvPr id="16" name="object 29"/>
          <p:cNvSpPr/>
          <p:nvPr/>
        </p:nvSpPr>
        <p:spPr>
          <a:xfrm>
            <a:off x="9571037" y="2325198"/>
            <a:ext cx="1828800" cy="800485"/>
          </a:xfrm>
          <a:custGeom>
            <a:avLst/>
            <a:gdLst/>
            <a:ahLst/>
            <a:cxnLst/>
            <a:rect l="l" t="t" r="r" b="b"/>
            <a:pathLst>
              <a:path w="1137285" h="588645">
                <a:moveTo>
                  <a:pt x="0" y="588263"/>
                </a:moveTo>
                <a:lnTo>
                  <a:pt x="1136903" y="588263"/>
                </a:lnTo>
                <a:lnTo>
                  <a:pt x="1136903" y="0"/>
                </a:lnTo>
                <a:lnTo>
                  <a:pt x="0" y="0"/>
                </a:lnTo>
                <a:lnTo>
                  <a:pt x="0" y="588263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 lang="it-IT" sz="2448"/>
          </a:p>
        </p:txBody>
      </p:sp>
      <p:sp>
        <p:nvSpPr>
          <p:cNvPr id="17" name="object 30"/>
          <p:cNvSpPr txBox="1"/>
          <p:nvPr/>
        </p:nvSpPr>
        <p:spPr>
          <a:xfrm>
            <a:off x="8732837" y="2431169"/>
            <a:ext cx="3507566" cy="586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1904" spc="-7" dirty="0">
                <a:solidFill>
                  <a:srgbClr val="FFFFFF"/>
                </a:solidFill>
                <a:latin typeface="Segoe UI Light"/>
                <a:cs typeface="Segoe UI Light"/>
              </a:rPr>
              <a:t>Codice </a:t>
            </a:r>
          </a:p>
          <a:p>
            <a:pPr algn="ctr">
              <a:lnSpc>
                <a:spcPct val="100000"/>
              </a:lnSpc>
            </a:pPr>
            <a:r>
              <a:rPr lang="it-IT" sz="1904" spc="-7" dirty="0">
                <a:solidFill>
                  <a:srgbClr val="FFFFFF"/>
                </a:solidFill>
                <a:latin typeface="Segoe UI Light"/>
                <a:cs typeface="Segoe UI Light"/>
              </a:rPr>
              <a:t>cross-p</a:t>
            </a:r>
            <a:r>
              <a:rPr lang="it-IT" sz="1904" dirty="0">
                <a:solidFill>
                  <a:srgbClr val="FFFFFF"/>
                </a:solidFill>
                <a:latin typeface="Segoe UI Light"/>
                <a:cs typeface="Segoe UI Light"/>
              </a:rPr>
              <a:t>latform</a:t>
            </a:r>
            <a:endParaRPr lang="it-IT" sz="1904" dirty="0"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89667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4" grpId="0"/>
      <p:bldP spid="15" grpId="0" animBg="1"/>
      <p:bldP spid="16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Xamarin.Forms - Istruzioni per l’Uso</a:t>
            </a:r>
            <a:endParaRPr lang="it-IT" dirty="0"/>
          </a:p>
        </p:txBody>
      </p:sp>
      <p:sp>
        <p:nvSpPr>
          <p:cNvPr id="12" name="object 2"/>
          <p:cNvSpPr txBox="1"/>
          <p:nvPr/>
        </p:nvSpPr>
        <p:spPr>
          <a:xfrm>
            <a:off x="730010" y="1713814"/>
            <a:ext cx="11127027" cy="41806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lnSpc>
                <a:spcPts val="4000"/>
              </a:lnSpc>
              <a:spcAft>
                <a:spcPts val="600"/>
              </a:spcAft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Xamarin.Forms non è da sopravvalutare:</a:t>
            </a:r>
          </a:p>
          <a:p>
            <a:pPr marL="474470" marR="100170" indent="-4572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Occorre tener conto dell’ulteriore Layer di astrazione</a:t>
            </a:r>
          </a:p>
          <a:p>
            <a:pPr marL="474470" marR="100170" indent="-4572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E’ un framework ancora giovane</a:t>
            </a:r>
          </a:p>
          <a:p>
            <a:pPr marL="474470" marR="100170" indent="-4572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Lo XAML non è lo stesso di UWP…</a:t>
            </a:r>
          </a:p>
          <a:p>
            <a:pPr marL="474470" marR="100170" indent="-4572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Non si può pensare di sviluppare una pagina Forms senza sapere quello che c’è sotto!</a:t>
            </a:r>
          </a:p>
          <a:p>
            <a:pPr marL="474470" marR="100170" indent="-4572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A volte l’unica cosa da fare è utilizzare bit nativi </a:t>
            </a:r>
            <a:r>
              <a:rPr lang="en-US" sz="2720" dirty="0">
                <a:latin typeface="Segoe UI Light"/>
                <a:cs typeface="Segoe UI Light"/>
              </a:rPr>
              <a:t>- </a:t>
            </a:r>
            <a:r>
              <a:rPr lang="it-IT" sz="2720" dirty="0">
                <a:latin typeface="Segoe UI Light"/>
                <a:cs typeface="Segoe UI Light"/>
              </a:rPr>
              <a:t>aka Custom Renderer ed Effect</a:t>
            </a:r>
          </a:p>
        </p:txBody>
      </p:sp>
    </p:spTree>
    <p:extLst>
      <p:ext uri="{BB962C8B-B14F-4D97-AF65-F5344CB8AC3E}">
        <p14:creationId xmlns:p14="http://schemas.microsoft.com/office/powerpoint/2010/main" val="12383804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Xamarin.Forms – Consigli Generali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729694" y="1698373"/>
            <a:ext cx="11051143" cy="4693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lnSpc>
                <a:spcPts val="4000"/>
              </a:lnSpc>
              <a:spcAft>
                <a:spcPts val="600"/>
              </a:spcAft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Nel progettare la UI con Xamarin.Forms bisogna:</a:t>
            </a:r>
          </a:p>
          <a:p>
            <a:pPr marL="474470" marR="100170" indent="-4572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Utilizzare i controlli più adatti per lo scenario in mente</a:t>
            </a:r>
          </a:p>
          <a:p>
            <a:pPr marL="474470" marR="100170" indent="-4572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Non eccedere con la densità dell’albero visuale (</a:t>
            </a:r>
            <a:r>
              <a:rPr lang="it-IT" sz="2720" b="1" dirty="0">
                <a:latin typeface="Segoe UI Light"/>
                <a:cs typeface="Segoe UI Light"/>
              </a:rPr>
              <a:t>Visual Tree</a:t>
            </a:r>
            <a:r>
              <a:rPr lang="it-IT" sz="2720" dirty="0">
                <a:latin typeface="Segoe UI Light"/>
                <a:cs typeface="Segoe UI Light"/>
              </a:rPr>
              <a:t>)</a:t>
            </a:r>
          </a:p>
          <a:p>
            <a:pPr marL="474470" marR="100170" indent="-4572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Sfruttare a proprio vantaggio le funzionalità (nascoste) di Xamarin</a:t>
            </a:r>
          </a:p>
          <a:p>
            <a:pPr marL="474470" marR="100170" indent="-4572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en-US" sz="2720" dirty="0">
                <a:latin typeface="Segoe UI Light"/>
                <a:cs typeface="Segoe UI Light"/>
              </a:rPr>
              <a:t>L’HW dell’utente medio è pessimo </a:t>
            </a:r>
            <a:r>
              <a:rPr lang="en-US" sz="2800" dirty="0">
                <a:latin typeface="Segoe UI Light"/>
                <a:cs typeface="Segoe UI Light"/>
                <a:sym typeface="Wingdings" panose="05000000000000000000" pitchFamily="2" charset="2"/>
              </a:rPr>
              <a:t></a:t>
            </a:r>
            <a:r>
              <a:rPr lang="en-US" sz="2720" dirty="0">
                <a:latin typeface="Segoe UI Light"/>
                <a:cs typeface="Segoe UI Light"/>
                <a:sym typeface="Wingdings" panose="05000000000000000000" pitchFamily="2" charset="2"/>
              </a:rPr>
              <a:t> </a:t>
            </a:r>
            <a:r>
              <a:rPr lang="en-US" sz="2720" dirty="0">
                <a:latin typeface="Segoe UI Light"/>
                <a:cs typeface="Segoe UI Light"/>
              </a:rPr>
              <a:t>P</a:t>
            </a:r>
            <a:r>
              <a:rPr lang="it-IT" sz="2720" dirty="0">
                <a:latin typeface="Segoe UI Light"/>
                <a:cs typeface="Segoe UI Light"/>
              </a:rPr>
              <a:t>rendere come riferimento la fascia medio</a:t>
            </a:r>
            <a:r>
              <a:rPr lang="en-US" sz="2720" dirty="0">
                <a:latin typeface="Segoe UI Light"/>
                <a:cs typeface="Segoe UI Light"/>
              </a:rPr>
              <a:t>-</a:t>
            </a:r>
            <a:r>
              <a:rPr lang="it-IT" sz="2720" dirty="0">
                <a:latin typeface="Segoe UI Light"/>
                <a:cs typeface="Segoe UI Light"/>
              </a:rPr>
              <a:t>bassa</a:t>
            </a:r>
          </a:p>
          <a:p>
            <a:pPr marL="474470" marR="100170" indent="-4572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Avere buon senso…</a:t>
            </a:r>
          </a:p>
          <a:p>
            <a:pPr marL="17270" marR="100170">
              <a:lnSpc>
                <a:spcPts val="4000"/>
              </a:lnSpc>
              <a:tabLst>
                <a:tab pos="483580" algn="l"/>
              </a:tabLst>
            </a:pPr>
            <a:endParaRPr lang="it-IT" sz="2720" dirty="0">
              <a:latin typeface="Segoe UI Light"/>
              <a:cs typeface="Segoe UI Light"/>
            </a:endParaRPr>
          </a:p>
          <a:p>
            <a:pPr marL="17270" marR="100170">
              <a:lnSpc>
                <a:spcPts val="4000"/>
              </a:lnSpc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… E seguire le prossime linee guida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012" y="5555834"/>
            <a:ext cx="1130904" cy="11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831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XamlC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058002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Xaml Compilation</a:t>
            </a:r>
          </a:p>
        </p:txBody>
      </p:sp>
      <p:sp>
        <p:nvSpPr>
          <p:cNvPr id="24" name="Rettangolo 5"/>
          <p:cNvSpPr/>
          <p:nvPr/>
        </p:nvSpPr>
        <p:spPr>
          <a:xfrm>
            <a:off x="4389437" y="2176843"/>
            <a:ext cx="3288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rgbClr val="2B91AF"/>
                </a:solidFill>
                <a:latin typeface="Consolas" panose="020B0609020204030204" pitchFamily="49" charset="0"/>
              </a:rPr>
              <a:t>XamlCompilationOptions</a:t>
            </a:r>
            <a:endParaRPr lang="it-IT" dirty="0"/>
          </a:p>
        </p:txBody>
      </p:sp>
      <p:cxnSp>
        <p:nvCxnSpPr>
          <p:cNvPr id="25" name="Connettore a gomito 11"/>
          <p:cNvCxnSpPr>
            <a:stCxn id="24" idx="2"/>
          </p:cNvCxnSpPr>
          <p:nvPr/>
        </p:nvCxnSpPr>
        <p:spPr>
          <a:xfrm rot="5400000">
            <a:off x="4196150" y="941440"/>
            <a:ext cx="201815" cy="3472840"/>
          </a:xfrm>
          <a:prstGeom prst="bentConnector2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a gomito 16"/>
          <p:cNvCxnSpPr>
            <a:cxnSpLocks/>
          </p:cNvCxnSpPr>
          <p:nvPr/>
        </p:nvCxnSpPr>
        <p:spPr>
          <a:xfrm rot="16200000" flipH="1">
            <a:off x="7678515" y="941440"/>
            <a:ext cx="201815" cy="3472840"/>
          </a:xfrm>
          <a:prstGeom prst="bentConnector2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18"/>
          <p:cNvCxnSpPr/>
          <p:nvPr/>
        </p:nvCxnSpPr>
        <p:spPr>
          <a:xfrm>
            <a:off x="2570162" y="2778768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19"/>
          <p:cNvCxnSpPr/>
          <p:nvPr/>
        </p:nvCxnSpPr>
        <p:spPr>
          <a:xfrm>
            <a:off x="9506318" y="2769243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20"/>
          <p:cNvSpPr/>
          <p:nvPr/>
        </p:nvSpPr>
        <p:spPr>
          <a:xfrm>
            <a:off x="2034598" y="3150243"/>
            <a:ext cx="11721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Compile</a:t>
            </a:r>
            <a:endParaRPr lang="it-IT" sz="2000" dirty="0"/>
          </a:p>
        </p:txBody>
      </p:sp>
      <p:sp>
        <p:nvSpPr>
          <p:cNvPr id="30" name="Rettangolo 21"/>
          <p:cNvSpPr/>
          <p:nvPr/>
        </p:nvSpPr>
        <p:spPr>
          <a:xfrm>
            <a:off x="9190037" y="3142479"/>
            <a:ext cx="7489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Skip</a:t>
            </a:r>
            <a:endParaRPr lang="it-IT" sz="2000" dirty="0"/>
          </a:p>
        </p:txBody>
      </p:sp>
      <p:sp>
        <p:nvSpPr>
          <p:cNvPr id="31" name="Rettangolo 23"/>
          <p:cNvSpPr/>
          <p:nvPr/>
        </p:nvSpPr>
        <p:spPr>
          <a:xfrm>
            <a:off x="1149676" y="3595953"/>
            <a:ext cx="4077961" cy="510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270" marR="6908" lvl="0">
              <a:tabLst>
                <a:tab pos="483580" algn="l"/>
              </a:tabLst>
            </a:pPr>
            <a:r>
              <a:rPr lang="en-US" sz="2720" b="1" u="sng" dirty="0">
                <a:solidFill>
                  <a:srgbClr val="505050"/>
                </a:solidFill>
                <a:latin typeface="Segoe UI Light"/>
                <a:cs typeface="Segoe UI Light"/>
              </a:rPr>
              <a:t>Compilazione AOT</a:t>
            </a:r>
            <a:r>
              <a:rPr lang="en-US" sz="2720" dirty="0">
                <a:solidFill>
                  <a:srgbClr val="505050"/>
                </a:solidFill>
                <a:latin typeface="Segoe UI Light"/>
                <a:cs typeface="Segoe UI Light"/>
              </a:rPr>
              <a:t> (in CIL)</a:t>
            </a:r>
          </a:p>
        </p:txBody>
      </p:sp>
      <p:sp>
        <p:nvSpPr>
          <p:cNvPr id="32" name="Rettangolo 24"/>
          <p:cNvSpPr/>
          <p:nvPr/>
        </p:nvSpPr>
        <p:spPr>
          <a:xfrm>
            <a:off x="8368057" y="3595953"/>
            <a:ext cx="2680862" cy="510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270" marR="6908" lvl="0">
              <a:tabLst>
                <a:tab pos="483580" algn="l"/>
              </a:tabLst>
            </a:pPr>
            <a:r>
              <a:rPr lang="en-US" sz="2720" b="1" dirty="0">
                <a:solidFill>
                  <a:srgbClr val="505050"/>
                </a:solidFill>
                <a:latin typeface="Segoe UI Light"/>
                <a:cs typeface="Segoe UI Light"/>
              </a:rPr>
              <a:t>Compilazione JIT</a:t>
            </a:r>
          </a:p>
        </p:txBody>
      </p:sp>
      <p:sp>
        <p:nvSpPr>
          <p:cNvPr id="33" name="object 2"/>
          <p:cNvSpPr txBox="1"/>
          <p:nvPr/>
        </p:nvSpPr>
        <p:spPr>
          <a:xfrm>
            <a:off x="729693" y="1681794"/>
            <a:ext cx="11051144" cy="399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 marR="6908">
              <a:lnSpc>
                <a:spcPct val="102000"/>
              </a:lnSpc>
              <a:tabLst>
                <a:tab pos="407589" algn="l"/>
              </a:tabLst>
            </a:pPr>
            <a:r>
              <a:rPr lang="it-IT" sz="2720" dirty="0">
                <a:latin typeface="Segoe UI Light"/>
                <a:cs typeface="Segoe UI Light"/>
              </a:rPr>
              <a:t>Se si utilizza XAML per la UI si può specificare la modalità di compilazione:</a:t>
            </a:r>
          </a:p>
        </p:txBody>
      </p:sp>
      <p:sp>
        <p:nvSpPr>
          <p:cNvPr id="34" name="object 2"/>
          <p:cNvSpPr txBox="1"/>
          <p:nvPr/>
        </p:nvSpPr>
        <p:spPr>
          <a:xfrm>
            <a:off x="729692" y="4374234"/>
            <a:ext cx="5303785" cy="2134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4471" marR="6908" indent="-457200">
              <a:lnSpc>
                <a:spcPts val="3400"/>
              </a:lnSpc>
              <a:buFont typeface="Wingdings" panose="05000000000000000000" pitchFamily="2" charset="2"/>
              <a:buChar char="§"/>
              <a:tabLst>
                <a:tab pos="407589" algn="l"/>
              </a:tabLst>
            </a:pPr>
            <a:r>
              <a:rPr lang="it-IT" sz="2720" dirty="0">
                <a:latin typeface="Segoe UI Light"/>
                <a:cs typeface="Segoe UI Light"/>
              </a:rPr>
              <a:t>Velocizza il caricamento degli elementi visuali</a:t>
            </a:r>
          </a:p>
          <a:p>
            <a:pPr marL="474471" marR="6908" indent="-457200">
              <a:lnSpc>
                <a:spcPts val="3400"/>
              </a:lnSpc>
              <a:buFont typeface="Wingdings" panose="05000000000000000000" pitchFamily="2" charset="2"/>
              <a:buChar char="§"/>
              <a:tabLst>
                <a:tab pos="407589" algn="l"/>
              </a:tabLst>
            </a:pPr>
            <a:r>
              <a:rPr lang="en-US" sz="2720" dirty="0">
                <a:latin typeface="Segoe UI Light"/>
                <a:cs typeface="Segoe UI Light"/>
              </a:rPr>
              <a:t>R</a:t>
            </a:r>
            <a:r>
              <a:rPr lang="it-IT" sz="2720" dirty="0">
                <a:latin typeface="Segoe UI Light"/>
                <a:cs typeface="Segoe UI Light"/>
              </a:rPr>
              <a:t>iduce la dimensione del pacchetto finale</a:t>
            </a:r>
          </a:p>
          <a:p>
            <a:pPr marL="474471" marR="6908" indent="-457200">
              <a:lnSpc>
                <a:spcPts val="3400"/>
              </a:lnSpc>
              <a:buFont typeface="Wingdings" panose="05000000000000000000" pitchFamily="2" charset="2"/>
              <a:buChar char="§"/>
              <a:tabLst>
                <a:tab pos="407589" algn="l"/>
              </a:tabLst>
            </a:pPr>
            <a:r>
              <a:rPr lang="it-IT" sz="2720" dirty="0">
                <a:latin typeface="Segoe UI Light"/>
                <a:cs typeface="Segoe UI Light"/>
              </a:rPr>
              <a:t>Tempi di compilazione più lunghi</a:t>
            </a:r>
          </a:p>
        </p:txBody>
      </p:sp>
      <p:sp>
        <p:nvSpPr>
          <p:cNvPr id="35" name="object 2"/>
          <p:cNvSpPr txBox="1"/>
          <p:nvPr/>
        </p:nvSpPr>
        <p:spPr>
          <a:xfrm>
            <a:off x="6523036" y="4374234"/>
            <a:ext cx="5191113" cy="1707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4471" marR="6908" indent="-457200">
              <a:lnSpc>
                <a:spcPts val="3400"/>
              </a:lnSpc>
              <a:buFont typeface="Wingdings" panose="05000000000000000000" pitchFamily="2" charset="2"/>
              <a:buChar char="§"/>
              <a:tabLst>
                <a:tab pos="407589" algn="l"/>
              </a:tabLst>
            </a:pPr>
            <a:r>
              <a:rPr lang="it-IT" sz="2720" dirty="0">
                <a:latin typeface="Segoe UI Light"/>
                <a:cs typeface="Segoe UI Light"/>
              </a:rPr>
              <a:t>Valore di default per garantire retro compatibilità</a:t>
            </a:r>
          </a:p>
          <a:p>
            <a:pPr marL="474471" marR="6908" indent="-457200">
              <a:lnSpc>
                <a:spcPts val="3400"/>
              </a:lnSpc>
              <a:buFont typeface="Wingdings" panose="05000000000000000000" pitchFamily="2" charset="2"/>
              <a:buChar char="§"/>
              <a:tabLst>
                <a:tab pos="407589" algn="l"/>
              </a:tabLst>
            </a:pPr>
            <a:r>
              <a:rPr lang="en-US" sz="2720" dirty="0">
                <a:latin typeface="Segoe UI Light"/>
                <a:cs typeface="Segoe UI Light"/>
              </a:rPr>
              <a:t>Nessuna validazione dello XAML compile-time</a:t>
            </a:r>
            <a:endParaRPr lang="it-IT" sz="2720" dirty="0"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61031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 txBox="1"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r>
              <a:rPr lang="it-IT" dirty="0"/>
              <a:t>Xaml Compilation</a:t>
            </a:r>
          </a:p>
        </p:txBody>
      </p:sp>
      <p:sp>
        <p:nvSpPr>
          <p:cNvPr id="18" name="object 2"/>
          <p:cNvSpPr txBox="1"/>
          <p:nvPr/>
        </p:nvSpPr>
        <p:spPr>
          <a:xfrm>
            <a:off x="729693" y="1681794"/>
            <a:ext cx="3126344" cy="1707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 marR="6908">
              <a:lnSpc>
                <a:spcPct val="102000"/>
              </a:lnSpc>
              <a:tabLst>
                <a:tab pos="407589" algn="l"/>
              </a:tabLst>
            </a:pPr>
            <a:r>
              <a:rPr lang="it-IT" sz="2720" b="1" dirty="0">
                <a:latin typeface="Segoe UI Light"/>
                <a:cs typeface="Segoe UI Light"/>
              </a:rPr>
              <a:t>A livello di Assembly</a:t>
            </a:r>
          </a:p>
          <a:p>
            <a:pPr marL="474471" marR="6908" indent="-457200">
              <a:lnSpc>
                <a:spcPct val="102000"/>
              </a:lnSpc>
              <a:buFont typeface="Wingdings" panose="05000000000000000000" pitchFamily="2" charset="2"/>
              <a:buChar char="§"/>
              <a:tabLst>
                <a:tab pos="407589" algn="l"/>
              </a:tabLst>
            </a:pPr>
            <a:r>
              <a:rPr lang="it-IT" sz="2720" dirty="0">
                <a:latin typeface="Segoe UI Light"/>
                <a:cs typeface="Segoe UI Light"/>
              </a:rPr>
              <a:t>E’ buona prassi farlo nel file AssemblyInfo.cs</a:t>
            </a:r>
          </a:p>
        </p:txBody>
      </p:sp>
      <p:pic>
        <p:nvPicPr>
          <p:cNvPr id="19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976" y="1753686"/>
            <a:ext cx="7506748" cy="1648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object 2"/>
          <p:cNvSpPr txBox="1"/>
          <p:nvPr/>
        </p:nvSpPr>
        <p:spPr>
          <a:xfrm>
            <a:off x="8014762" y="4013199"/>
            <a:ext cx="2669144" cy="426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 marR="6908">
              <a:lnSpc>
                <a:spcPct val="102000"/>
              </a:lnSpc>
              <a:tabLst>
                <a:tab pos="407589" algn="l"/>
              </a:tabLst>
            </a:pPr>
            <a:r>
              <a:rPr lang="it-IT" sz="2720" b="1" dirty="0">
                <a:latin typeface="Segoe UI Light"/>
                <a:cs typeface="Segoe UI Light"/>
              </a:rPr>
              <a:t>A livello di Pagina</a:t>
            </a:r>
          </a:p>
        </p:txBody>
      </p:sp>
      <p:pic>
        <p:nvPicPr>
          <p:cNvPr id="21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93" y="4030662"/>
            <a:ext cx="6963747" cy="23092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82119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3"/>
          <p:cNvSpPr txBox="1"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r>
              <a:rPr lang="it-IT" dirty="0"/>
              <a:t>XamlC - Android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937" y="5402262"/>
            <a:ext cx="1203233" cy="1203233"/>
          </a:xfrm>
          <a:prstGeom prst="rect">
            <a:avLst/>
          </a:prstGeom>
        </p:spPr>
      </p:pic>
      <p:sp>
        <p:nvSpPr>
          <p:cNvPr id="19" name="Rectangle 18">
            <a:hlinkClick r:id="rId4"/>
          </p:cNvPr>
          <p:cNvSpPr/>
          <p:nvPr/>
        </p:nvSpPr>
        <p:spPr>
          <a:xfrm>
            <a:off x="8608406" y="5861050"/>
            <a:ext cx="2581156" cy="531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56" dirty="0">
                <a:solidFill>
                  <a:srgbClr val="0078D7"/>
                </a:solidFill>
                <a:hlinkClick r:id="rId5"/>
              </a:rPr>
              <a:t>bit.ly/2nQ5JZw</a:t>
            </a:r>
            <a:endParaRPr lang="it-IT" sz="2856" dirty="0">
              <a:solidFill>
                <a:srgbClr val="0078D7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884461316"/>
              </p:ext>
            </p:extLst>
          </p:nvPr>
        </p:nvGraphicFramePr>
        <p:xfrm>
          <a:off x="767280" y="1449345"/>
          <a:ext cx="3724279" cy="5095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6" name="object 6"/>
          <p:cNvSpPr/>
          <p:nvPr/>
        </p:nvSpPr>
        <p:spPr>
          <a:xfrm>
            <a:off x="8534553" y="1449345"/>
            <a:ext cx="2669921" cy="48525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it-IT" sz="2448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8811" y="1735583"/>
            <a:ext cx="1975104" cy="35112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01080" y="1581603"/>
            <a:ext cx="289777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Time profiled on Page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InitializeComponent()</a:t>
            </a:r>
            <a:endParaRPr lang="en-US" sz="1600" spc="-14" dirty="0">
              <a:solidFill>
                <a:srgbClr val="000000"/>
              </a:solidFill>
              <a:latin typeface="Segoe UI Light"/>
              <a:cs typeface="Segoe UI Light"/>
            </a:endParaRP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Average calculated on a population of size 20</a:t>
            </a: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HW: LG Nexus 5X with Android 7.1 Nougat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8955" y="1504580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8D8D8D"/>
                </a:solidFill>
                <a:latin typeface="Segoe UI Light"/>
                <a:cs typeface="Segoe UI Light"/>
              </a:rPr>
              <a:t>ms</a:t>
            </a:r>
            <a:endParaRPr lang="it-IT" b="1" dirty="0">
              <a:solidFill>
                <a:srgbClr val="8D8D8D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91560" y="1538593"/>
            <a:ext cx="2890914" cy="190505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0194737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3"/>
          <p:cNvSpPr txBox="1"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r>
              <a:rPr lang="it-IT" dirty="0"/>
              <a:t>XamlC - Universal Windows Platform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937" y="5402262"/>
            <a:ext cx="1203233" cy="1203233"/>
          </a:xfrm>
          <a:prstGeom prst="rect">
            <a:avLst/>
          </a:prstGeom>
        </p:spPr>
      </p:pic>
      <p:sp>
        <p:nvSpPr>
          <p:cNvPr id="19" name="Rectangle 18">
            <a:hlinkClick r:id="rId4"/>
          </p:cNvPr>
          <p:cNvSpPr/>
          <p:nvPr/>
        </p:nvSpPr>
        <p:spPr>
          <a:xfrm>
            <a:off x="8608406" y="5861050"/>
            <a:ext cx="2581156" cy="531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56" dirty="0">
                <a:solidFill>
                  <a:srgbClr val="0078D7"/>
                </a:solidFill>
                <a:hlinkClick r:id="rId5"/>
              </a:rPr>
              <a:t>bit.ly/2nQ5JZw</a:t>
            </a:r>
            <a:endParaRPr lang="it-IT" sz="2856" dirty="0">
              <a:solidFill>
                <a:srgbClr val="0078D7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776161646"/>
              </p:ext>
            </p:extLst>
          </p:nvPr>
        </p:nvGraphicFramePr>
        <p:xfrm>
          <a:off x="767280" y="1449345"/>
          <a:ext cx="3724279" cy="5095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Rectangle 9"/>
          <p:cNvSpPr/>
          <p:nvPr/>
        </p:nvSpPr>
        <p:spPr>
          <a:xfrm>
            <a:off x="748955" y="1504580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8D8D8D"/>
                </a:solidFill>
                <a:latin typeface="Segoe UI Light"/>
                <a:cs typeface="Segoe UI Light"/>
              </a:rPr>
              <a:t>ms</a:t>
            </a:r>
            <a:endParaRPr lang="it-IT" b="1" dirty="0">
              <a:solidFill>
                <a:srgbClr val="8D8D8D"/>
              </a:solidFill>
            </a:endParaRPr>
          </a:p>
        </p:txBody>
      </p:sp>
      <p:pic>
        <p:nvPicPr>
          <p:cNvPr id="11" name="Immagin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8737" y="1257806"/>
            <a:ext cx="2300100" cy="44836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0862" y="1885487"/>
            <a:ext cx="2004541" cy="34890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1080" y="1581603"/>
            <a:ext cx="289777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Time profiled on Page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InitializeComponent()</a:t>
            </a:r>
            <a:endParaRPr lang="en-US" sz="1600" spc="-14" dirty="0">
              <a:solidFill>
                <a:srgbClr val="000000"/>
              </a:solidFill>
              <a:latin typeface="Segoe UI Light"/>
              <a:cs typeface="Segoe UI Light"/>
            </a:endParaRP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Average calculated on a population of size 20</a:t>
            </a: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HW: Lumia 640 LTE with Build 10.0.14393.0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491560" y="1538593"/>
            <a:ext cx="2890914" cy="190505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8649133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3"/>
          <p:cNvSpPr txBox="1"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r>
              <a:rPr lang="it-IT" dirty="0"/>
              <a:t>XamlC - iOS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937" y="5402262"/>
            <a:ext cx="1203233" cy="1203233"/>
          </a:xfrm>
          <a:prstGeom prst="rect">
            <a:avLst/>
          </a:prstGeom>
        </p:spPr>
      </p:pic>
      <p:sp>
        <p:nvSpPr>
          <p:cNvPr id="19" name="Rectangle 18">
            <a:hlinkClick r:id="rId4"/>
          </p:cNvPr>
          <p:cNvSpPr/>
          <p:nvPr/>
        </p:nvSpPr>
        <p:spPr>
          <a:xfrm>
            <a:off x="8608406" y="5861050"/>
            <a:ext cx="2581156" cy="531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56" dirty="0">
                <a:solidFill>
                  <a:srgbClr val="0078D7"/>
                </a:solidFill>
                <a:hlinkClick r:id="rId5"/>
              </a:rPr>
              <a:t>bit.ly/2nQ5JZw</a:t>
            </a:r>
            <a:endParaRPr lang="it-IT" sz="2856" dirty="0">
              <a:solidFill>
                <a:srgbClr val="0078D7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61359659"/>
              </p:ext>
            </p:extLst>
          </p:nvPr>
        </p:nvGraphicFramePr>
        <p:xfrm>
          <a:off x="767280" y="1449345"/>
          <a:ext cx="3724279" cy="5095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Rectangle 8"/>
          <p:cNvSpPr/>
          <p:nvPr/>
        </p:nvSpPr>
        <p:spPr>
          <a:xfrm>
            <a:off x="4501080" y="1581603"/>
            <a:ext cx="289777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Time profiled on Page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InitializeComponent()</a:t>
            </a:r>
            <a:endParaRPr lang="en-US" sz="1600" spc="-14" dirty="0">
              <a:solidFill>
                <a:srgbClr val="000000"/>
              </a:solidFill>
              <a:latin typeface="Segoe UI Light"/>
              <a:cs typeface="Segoe UI Light"/>
            </a:endParaRP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Average calculated on a population of size 20</a:t>
            </a: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HW: iPhone Simulator 7 Plus with iOS 10.2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8955" y="1504580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8D8D8D"/>
                </a:solidFill>
                <a:latin typeface="Segoe UI Light"/>
                <a:cs typeface="Segoe UI Light"/>
              </a:rPr>
              <a:t>ms</a:t>
            </a:r>
            <a:endParaRPr lang="it-IT" b="1" dirty="0">
              <a:solidFill>
                <a:srgbClr val="8D8D8D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91560" y="1538593"/>
            <a:ext cx="2890914" cy="190505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1" name="object 8"/>
          <p:cNvSpPr/>
          <p:nvPr/>
        </p:nvSpPr>
        <p:spPr>
          <a:xfrm>
            <a:off x="8428037" y="835312"/>
            <a:ext cx="2715900" cy="5216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it-IT" sz="2448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842374" y="1729342"/>
            <a:ext cx="1916113" cy="340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9797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3968540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703" y="1713939"/>
            <a:ext cx="8610534" cy="1837298"/>
          </a:xfrm>
        </p:spPr>
        <p:txBody>
          <a:bodyPr/>
          <a:lstStyle/>
          <a:p>
            <a:r>
              <a:rPr lang="it-IT" dirty="0"/>
              <a:t>Xamarin.Forms</a:t>
            </a:r>
            <a:br>
              <a:rPr lang="it-IT" dirty="0"/>
            </a:br>
            <a:r>
              <a:rPr lang="it-IT" dirty="0"/>
              <a:t>Performance Tips </a:t>
            </a:r>
            <a:r>
              <a:rPr lang="en-US" dirty="0"/>
              <a:t>&amp; Tricks</a:t>
            </a:r>
            <a:endParaRPr lang="it-IT" dirty="0"/>
          </a:p>
        </p:txBody>
      </p:sp>
      <p:sp>
        <p:nvSpPr>
          <p:cNvPr id="15" name="Segnaposto testo 7"/>
          <p:cNvSpPr>
            <a:spLocks noGrp="1"/>
          </p:cNvSpPr>
          <p:nvPr>
            <p:ph type="body" sz="quarter" idx="12"/>
          </p:nvPr>
        </p:nvSpPr>
        <p:spPr>
          <a:xfrm>
            <a:off x="276540" y="3551230"/>
            <a:ext cx="6399213" cy="2155831"/>
          </a:xfrm>
        </p:spPr>
        <p:txBody>
          <a:bodyPr/>
          <a:lstStyle/>
          <a:p>
            <a:pPr lvl="0" defTabSz="914192"/>
            <a:r>
              <a:rPr lang="en-US" sz="352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Francesco Bonacci</a:t>
            </a:r>
          </a:p>
          <a:p>
            <a:pPr lvl="0" defTabSz="914192">
              <a:spcAft>
                <a:spcPts val="600"/>
              </a:spcAft>
            </a:pPr>
            <a:r>
              <a:rPr lang="en-US" sz="352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MSP Tech</a:t>
            </a:r>
          </a:p>
          <a:p>
            <a:pPr lvl="0" defTabSz="914192">
              <a:spcAft>
                <a:spcPts val="30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francesco.bonacci@studentpartner.com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hlinkClick r:id="rId3"/>
            </a:endParaRPr>
          </a:p>
          <a:p>
            <a:pPr lvl="0" defTabSz="914192">
              <a:spcAft>
                <a:spcPts val="30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Twitter: @francedot</a:t>
            </a:r>
          </a:p>
          <a:p>
            <a:pPr lvl="0" defTabSz="914192">
              <a:spcAft>
                <a:spcPts val="30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github.com/francedot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3208949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View - Visual Tree</a:t>
            </a:r>
          </a:p>
        </p:txBody>
      </p:sp>
      <p:sp>
        <p:nvSpPr>
          <p:cNvPr id="32" name="object 2"/>
          <p:cNvSpPr txBox="1"/>
          <p:nvPr/>
        </p:nvSpPr>
        <p:spPr>
          <a:xfrm>
            <a:off x="729693" y="1698373"/>
            <a:ext cx="6555344" cy="1255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Una View in Forms rappresenta un nodo nell’albero della pagina (Visual Tree) avente proprietà visuali ed un comportamento</a:t>
            </a:r>
          </a:p>
        </p:txBody>
      </p:sp>
      <p:sp>
        <p:nvSpPr>
          <p:cNvPr id="18" name="Elaborazione 17"/>
          <p:cNvSpPr/>
          <p:nvPr/>
        </p:nvSpPr>
        <p:spPr bwMode="auto">
          <a:xfrm>
            <a:off x="8580437" y="2869960"/>
            <a:ext cx="2133600" cy="762000"/>
          </a:xfrm>
          <a:prstGeom prst="flowChartProcess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Layout</a:t>
            </a:r>
          </a:p>
        </p:txBody>
      </p:sp>
      <p:sp>
        <p:nvSpPr>
          <p:cNvPr id="21" name="Elaborazione 20"/>
          <p:cNvSpPr/>
          <p:nvPr/>
        </p:nvSpPr>
        <p:spPr bwMode="auto">
          <a:xfrm>
            <a:off x="8580437" y="1458187"/>
            <a:ext cx="2133600" cy="762000"/>
          </a:xfrm>
          <a:prstGeom prst="flowChartProcess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Page</a:t>
            </a:r>
          </a:p>
        </p:txBody>
      </p:sp>
      <p:cxnSp>
        <p:nvCxnSpPr>
          <p:cNvPr id="27" name="Connettore 2 26"/>
          <p:cNvCxnSpPr>
            <a:stCxn id="21" idx="2"/>
            <a:endCxn id="18" idx="0"/>
          </p:cNvCxnSpPr>
          <p:nvPr/>
        </p:nvCxnSpPr>
        <p:spPr>
          <a:xfrm>
            <a:off x="9647237" y="2220187"/>
            <a:ext cx="0" cy="649773"/>
          </a:xfrm>
          <a:prstGeom prst="straightConnector1">
            <a:avLst/>
          </a:prstGeom>
          <a:ln w="38100">
            <a:solidFill>
              <a:srgbClr val="FF5D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/>
          <p:cNvCxnSpPr>
            <a:cxnSpLocks/>
            <a:stCxn id="18" idx="2"/>
          </p:cNvCxnSpPr>
          <p:nvPr/>
        </p:nvCxnSpPr>
        <p:spPr>
          <a:xfrm>
            <a:off x="9647237" y="3631960"/>
            <a:ext cx="0" cy="649743"/>
          </a:xfrm>
          <a:prstGeom prst="straightConnector1">
            <a:avLst/>
          </a:prstGeom>
          <a:ln w="38100">
            <a:solidFill>
              <a:srgbClr val="FF5D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laborazione 44"/>
          <p:cNvSpPr/>
          <p:nvPr/>
        </p:nvSpPr>
        <p:spPr bwMode="auto">
          <a:xfrm>
            <a:off x="9037636" y="4281703"/>
            <a:ext cx="1219201" cy="762000"/>
          </a:xfrm>
          <a:prstGeom prst="flowChartProcess">
            <a:avLst/>
          </a:prstGeom>
          <a:solidFill>
            <a:srgbClr val="107C1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View2</a:t>
            </a:r>
          </a:p>
        </p:txBody>
      </p:sp>
      <p:sp>
        <p:nvSpPr>
          <p:cNvPr id="46" name="Elaborazione 45"/>
          <p:cNvSpPr/>
          <p:nvPr/>
        </p:nvSpPr>
        <p:spPr bwMode="auto">
          <a:xfrm>
            <a:off x="10714036" y="4281703"/>
            <a:ext cx="1219201" cy="762000"/>
          </a:xfrm>
          <a:prstGeom prst="flowChartProcess">
            <a:avLst/>
          </a:prstGeom>
          <a:solidFill>
            <a:srgbClr val="107C1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View3</a:t>
            </a:r>
          </a:p>
        </p:txBody>
      </p:sp>
      <p:sp>
        <p:nvSpPr>
          <p:cNvPr id="47" name="Elaborazione 46"/>
          <p:cNvSpPr/>
          <p:nvPr/>
        </p:nvSpPr>
        <p:spPr bwMode="auto">
          <a:xfrm>
            <a:off x="7361236" y="4255438"/>
            <a:ext cx="1219201" cy="762000"/>
          </a:xfrm>
          <a:prstGeom prst="flowChartProcess">
            <a:avLst/>
          </a:prstGeom>
          <a:solidFill>
            <a:srgbClr val="107C1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View1</a:t>
            </a:r>
          </a:p>
        </p:txBody>
      </p:sp>
      <p:cxnSp>
        <p:nvCxnSpPr>
          <p:cNvPr id="49" name="Connettore 2 48"/>
          <p:cNvCxnSpPr>
            <a:stCxn id="18" idx="2"/>
            <a:endCxn id="47" idx="0"/>
          </p:cNvCxnSpPr>
          <p:nvPr/>
        </p:nvCxnSpPr>
        <p:spPr>
          <a:xfrm flipH="1">
            <a:off x="7970837" y="3631960"/>
            <a:ext cx="1676400" cy="623478"/>
          </a:xfrm>
          <a:prstGeom prst="straightConnector1">
            <a:avLst/>
          </a:prstGeom>
          <a:ln w="38100">
            <a:solidFill>
              <a:srgbClr val="FF5D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/>
          <p:cNvCxnSpPr>
            <a:stCxn id="18" idx="2"/>
            <a:endCxn id="46" idx="0"/>
          </p:cNvCxnSpPr>
          <p:nvPr/>
        </p:nvCxnSpPr>
        <p:spPr>
          <a:xfrm>
            <a:off x="9647237" y="3631960"/>
            <a:ext cx="1676400" cy="649743"/>
          </a:xfrm>
          <a:prstGeom prst="straightConnector1">
            <a:avLst/>
          </a:prstGeom>
          <a:ln w="38100">
            <a:solidFill>
              <a:srgbClr val="FF5D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6207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View - Gerarchia di Ereditarietà</a:t>
            </a:r>
          </a:p>
        </p:txBody>
      </p:sp>
      <p:sp>
        <p:nvSpPr>
          <p:cNvPr id="32" name="object 2"/>
          <p:cNvSpPr txBox="1"/>
          <p:nvPr/>
        </p:nvSpPr>
        <p:spPr>
          <a:xfrm>
            <a:off x="729693" y="1698373"/>
            <a:ext cx="6555344" cy="1255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Una View in Forms rappresenta un nodo nell’albero della pagina (Visual Tree) avente proprietà visuali ed un comportamento</a:t>
            </a:r>
          </a:p>
        </p:txBody>
      </p:sp>
      <p:sp>
        <p:nvSpPr>
          <p:cNvPr id="2" name="Elaborazione 1"/>
          <p:cNvSpPr/>
          <p:nvPr/>
        </p:nvSpPr>
        <p:spPr bwMode="auto">
          <a:xfrm>
            <a:off x="9913937" y="5694371"/>
            <a:ext cx="1600200" cy="762000"/>
          </a:xfrm>
          <a:prstGeom prst="flowChartProcess">
            <a:avLst/>
          </a:prstGeom>
          <a:solidFill>
            <a:srgbClr val="107C1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View</a:t>
            </a:r>
          </a:p>
        </p:txBody>
      </p:sp>
      <p:sp>
        <p:nvSpPr>
          <p:cNvPr id="13" name="Elaborazione 12"/>
          <p:cNvSpPr/>
          <p:nvPr/>
        </p:nvSpPr>
        <p:spPr bwMode="auto">
          <a:xfrm>
            <a:off x="8580437" y="4281703"/>
            <a:ext cx="2133600" cy="762000"/>
          </a:xfrm>
          <a:prstGeom prst="flowChartProcess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Layout</a:t>
            </a:r>
          </a:p>
        </p:txBody>
      </p:sp>
      <p:sp>
        <p:nvSpPr>
          <p:cNvPr id="16" name="Elaborazione 15"/>
          <p:cNvSpPr/>
          <p:nvPr/>
        </p:nvSpPr>
        <p:spPr bwMode="auto">
          <a:xfrm>
            <a:off x="7780337" y="5694371"/>
            <a:ext cx="1600200" cy="762000"/>
          </a:xfrm>
          <a:prstGeom prst="flowChartProcess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Page</a:t>
            </a:r>
          </a:p>
        </p:txBody>
      </p:sp>
      <p:sp>
        <p:nvSpPr>
          <p:cNvPr id="18" name="Elaborazione 17"/>
          <p:cNvSpPr/>
          <p:nvPr/>
        </p:nvSpPr>
        <p:spPr bwMode="auto">
          <a:xfrm>
            <a:off x="8580437" y="2869960"/>
            <a:ext cx="2133600" cy="762000"/>
          </a:xfrm>
          <a:prstGeom prst="flowChartProcess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VisualElement</a:t>
            </a:r>
          </a:p>
        </p:txBody>
      </p:sp>
      <p:sp>
        <p:nvSpPr>
          <p:cNvPr id="21" name="Elaborazione 20"/>
          <p:cNvSpPr/>
          <p:nvPr/>
        </p:nvSpPr>
        <p:spPr bwMode="auto">
          <a:xfrm>
            <a:off x="8580437" y="1458187"/>
            <a:ext cx="2133600" cy="762000"/>
          </a:xfrm>
          <a:prstGeom prst="flowChartProcess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Element</a:t>
            </a:r>
          </a:p>
        </p:txBody>
      </p:sp>
      <p:sp>
        <p:nvSpPr>
          <p:cNvPr id="4" name="Freccia in su 3"/>
          <p:cNvSpPr/>
          <p:nvPr/>
        </p:nvSpPr>
        <p:spPr bwMode="auto">
          <a:xfrm>
            <a:off x="8779137" y="5105214"/>
            <a:ext cx="381000" cy="525647"/>
          </a:xfrm>
          <a:prstGeom prst="upArrow">
            <a:avLst/>
          </a:prstGeom>
          <a:solidFill>
            <a:srgbClr val="FF5D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2" name="Freccia in su 21"/>
          <p:cNvSpPr/>
          <p:nvPr/>
        </p:nvSpPr>
        <p:spPr bwMode="auto">
          <a:xfrm>
            <a:off x="10143987" y="5105214"/>
            <a:ext cx="381000" cy="525647"/>
          </a:xfrm>
          <a:prstGeom prst="upArrow">
            <a:avLst/>
          </a:prstGeom>
          <a:solidFill>
            <a:srgbClr val="FF5D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3" name="Freccia in su 22"/>
          <p:cNvSpPr/>
          <p:nvPr/>
        </p:nvSpPr>
        <p:spPr bwMode="auto">
          <a:xfrm>
            <a:off x="9456737" y="3688962"/>
            <a:ext cx="381000" cy="525647"/>
          </a:xfrm>
          <a:prstGeom prst="upArrow">
            <a:avLst/>
          </a:prstGeom>
          <a:solidFill>
            <a:srgbClr val="FF5D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4" name="Freccia in su 23"/>
          <p:cNvSpPr/>
          <p:nvPr/>
        </p:nvSpPr>
        <p:spPr bwMode="auto">
          <a:xfrm>
            <a:off x="9456737" y="2278062"/>
            <a:ext cx="381000" cy="525647"/>
          </a:xfrm>
          <a:prstGeom prst="upArrow">
            <a:avLst/>
          </a:prstGeom>
          <a:solidFill>
            <a:srgbClr val="FF5D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30080" y="3315235"/>
            <a:ext cx="621665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270" marR="100170" lvl="0">
              <a:tabLst>
                <a:tab pos="483580" algn="l"/>
              </a:tabLst>
            </a:pP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Rappresenta l’elemento di più basso livello, assieme a Page, nella gerarchia di ereditarietà di Xamarin.Forms</a:t>
            </a:r>
          </a:p>
          <a:p>
            <a:pPr marL="17270" marR="100170" lvl="0">
              <a:tabLst>
                <a:tab pos="483580" algn="l"/>
              </a:tabLst>
            </a:pPr>
            <a:endParaRPr lang="it-IT" sz="2720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17270" marR="100170" lvl="0">
              <a:tabLst>
                <a:tab pos="483580" algn="l"/>
              </a:tabLst>
            </a:pPr>
            <a:r>
              <a:rPr lang="it-IT" sz="2720" b="1" dirty="0">
                <a:solidFill>
                  <a:srgbClr val="505050"/>
                </a:solidFill>
                <a:latin typeface="Segoe UI Light"/>
                <a:cs typeface="Segoe UI Light"/>
              </a:rPr>
              <a:t>Esempi</a:t>
            </a: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: Label, Editor, Button, Image…</a:t>
            </a:r>
          </a:p>
        </p:txBody>
      </p:sp>
    </p:spTree>
    <p:extLst>
      <p:ext uri="{BB962C8B-B14F-4D97-AF65-F5344CB8AC3E}">
        <p14:creationId xmlns:p14="http://schemas.microsoft.com/office/powerpoint/2010/main" val="65476492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View - Creazione</a:t>
            </a:r>
          </a:p>
        </p:txBody>
      </p:sp>
      <p:sp>
        <p:nvSpPr>
          <p:cNvPr id="32" name="object 2"/>
          <p:cNvSpPr txBox="1"/>
          <p:nvPr/>
        </p:nvSpPr>
        <p:spPr>
          <a:xfrm>
            <a:off x="729693" y="1698373"/>
            <a:ext cx="10670144" cy="463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lnSpc>
                <a:spcPts val="4000"/>
              </a:lnSpc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La creazione di una View in Xamarin.Forms è suddivisa in due fasi:</a:t>
            </a:r>
          </a:p>
        </p:txBody>
      </p:sp>
      <p:sp>
        <p:nvSpPr>
          <p:cNvPr id="3" name="Rettangolo 2"/>
          <p:cNvSpPr/>
          <p:nvPr/>
        </p:nvSpPr>
        <p:spPr>
          <a:xfrm>
            <a:off x="729693" y="2647613"/>
            <a:ext cx="5464628" cy="1069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270" marR="100170" lvl="0" algn="ctr">
              <a:lnSpc>
                <a:spcPts val="4000"/>
              </a:lnSpc>
              <a:tabLst>
                <a:tab pos="483580" algn="l"/>
              </a:tabLst>
            </a:pPr>
            <a:r>
              <a:rPr lang="it-IT" sz="2720" b="1" dirty="0">
                <a:solidFill>
                  <a:srgbClr val="505050"/>
                </a:solidFill>
                <a:latin typeface="Segoe UI Light"/>
                <a:cs typeface="Segoe UI Light"/>
              </a:rPr>
              <a:t>Inflating</a:t>
            </a:r>
          </a:p>
          <a:p>
            <a:pPr marL="17270" marR="100170" lvl="0">
              <a:lnSpc>
                <a:spcPts val="4000"/>
              </a:lnSpc>
              <a:tabLst>
                <a:tab pos="483580" algn="l"/>
              </a:tabLst>
            </a:pP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Istanziamento della View</a:t>
            </a:r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6523037" y="2617904"/>
            <a:ext cx="54997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270" marR="100170" lvl="0" algn="ctr">
              <a:lnSpc>
                <a:spcPts val="4000"/>
              </a:lnSpc>
              <a:tabLst>
                <a:tab pos="483580" algn="l"/>
              </a:tabLst>
            </a:pPr>
            <a:r>
              <a:rPr lang="it-IT" sz="2720" b="1" dirty="0">
                <a:solidFill>
                  <a:srgbClr val="505050"/>
                </a:solidFill>
                <a:latin typeface="Segoe UI Light"/>
                <a:cs typeface="Segoe UI Light"/>
              </a:rPr>
              <a:t>Rendering</a:t>
            </a:r>
            <a:endParaRPr lang="it-IT" sz="2720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17270" marR="100170" lvl="0">
              <a:lnSpc>
                <a:spcPts val="4000"/>
              </a:lnSpc>
              <a:tabLst>
                <a:tab pos="483580" algn="l"/>
              </a:tabLst>
            </a:pP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Aggiunta all’albero visuale (</a:t>
            </a:r>
            <a:r>
              <a:rPr lang="it-IT" sz="2450" dirty="0">
                <a:solidFill>
                  <a:srgbClr val="505050"/>
                </a:solidFill>
                <a:latin typeface="Segoe UI Light"/>
                <a:cs typeface="Segoe UI Light"/>
              </a:rPr>
              <a:t>Automatica in Xaml)</a:t>
            </a:r>
          </a:p>
        </p:txBody>
      </p:sp>
      <p:sp>
        <p:nvSpPr>
          <p:cNvPr id="5" name="Rettangolo 4"/>
          <p:cNvSpPr/>
          <p:nvPr/>
        </p:nvSpPr>
        <p:spPr>
          <a:xfrm>
            <a:off x="729693" y="3932138"/>
            <a:ext cx="54646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MainPage()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stackLayout =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StackLayout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stackLayout.Children.Add(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Label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Text = 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"Hello Codemotion!"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8000"/>
                </a:solidFill>
                <a:latin typeface="Consolas" panose="020B0609020204030204" pitchFamily="49" charset="0"/>
              </a:rPr>
              <a:t>//...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dirty="0"/>
          </a:p>
        </p:txBody>
      </p:sp>
      <p:sp>
        <p:nvSpPr>
          <p:cNvPr id="12" name="object 5"/>
          <p:cNvSpPr/>
          <p:nvPr/>
        </p:nvSpPr>
        <p:spPr>
          <a:xfrm>
            <a:off x="707921" y="3878262"/>
            <a:ext cx="5486400" cy="2409711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ttangolo 6"/>
          <p:cNvSpPr/>
          <p:nvPr/>
        </p:nvSpPr>
        <p:spPr>
          <a:xfrm>
            <a:off x="6560683" y="4686934"/>
            <a:ext cx="621665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MainPage()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8000"/>
                </a:solidFill>
                <a:latin typeface="Consolas" panose="020B0609020204030204" pitchFamily="49" charset="0"/>
              </a:rPr>
              <a:t>//...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Content = stackLayout;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dirty="0"/>
          </a:p>
        </p:txBody>
      </p:sp>
      <p:sp>
        <p:nvSpPr>
          <p:cNvPr id="15" name="object 5"/>
          <p:cNvSpPr/>
          <p:nvPr/>
        </p:nvSpPr>
        <p:spPr>
          <a:xfrm>
            <a:off x="6536417" y="4552487"/>
            <a:ext cx="5486400" cy="1723910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0" name="Connettore diritto 9"/>
          <p:cNvCxnSpPr>
            <a:cxnSpLocks/>
          </p:cNvCxnSpPr>
          <p:nvPr/>
        </p:nvCxnSpPr>
        <p:spPr>
          <a:xfrm>
            <a:off x="6370637" y="2423877"/>
            <a:ext cx="0" cy="4190835"/>
          </a:xfrm>
          <a:prstGeom prst="line">
            <a:avLst/>
          </a:prstGeom>
          <a:ln w="19050">
            <a:solidFill>
              <a:srgbClr val="505050"/>
            </a:solidFill>
            <a:headEnd type="none"/>
            <a:tailEnd type="non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27013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View - Consigli Generali</a:t>
            </a:r>
          </a:p>
        </p:txBody>
      </p:sp>
      <p:sp>
        <p:nvSpPr>
          <p:cNvPr id="6" name="object 2"/>
          <p:cNvSpPr txBox="1"/>
          <p:nvPr/>
        </p:nvSpPr>
        <p:spPr>
          <a:xfrm>
            <a:off x="729693" y="1698373"/>
            <a:ext cx="11127344" cy="3373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Evitare di usare trasparenza e opacità, specialmente in Android</a:t>
            </a:r>
          </a:p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endParaRPr lang="it-IT" sz="2720" dirty="0">
              <a:latin typeface="Segoe UI Light"/>
              <a:cs typeface="Segoe UI Light"/>
            </a:endParaRPr>
          </a:p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Preferire le Bindable Property 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TranslationX</a:t>
            </a:r>
            <a:r>
              <a:rPr lang="it-IT" sz="2720" dirty="0">
                <a:latin typeface="Segoe UI Light"/>
                <a:cs typeface="Segoe UI Light"/>
              </a:rPr>
              <a:t> e 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TranslationY</a:t>
            </a:r>
            <a:r>
              <a:rPr lang="it-IT" sz="2720" dirty="0">
                <a:latin typeface="Segoe UI Light"/>
                <a:cs typeface="Segoe UI Light"/>
              </a:rPr>
              <a:t>, piuttosto che 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Padding</a:t>
            </a:r>
            <a:r>
              <a:rPr lang="it-IT" sz="272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2720" dirty="0">
                <a:latin typeface="Segoe UI Light"/>
                <a:cs typeface="Segoe UI Light"/>
              </a:rPr>
              <a:t>e 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Margin</a:t>
            </a:r>
            <a:r>
              <a:rPr lang="it-IT" sz="2720" dirty="0">
                <a:solidFill>
                  <a:srgbClr val="000000"/>
                </a:solidFill>
                <a:latin typeface="+mj-lt"/>
              </a:rPr>
              <a:t>, </a:t>
            </a:r>
            <a:r>
              <a:rPr lang="it-IT" sz="2720" dirty="0">
                <a:latin typeface="Segoe UI Light"/>
                <a:cs typeface="Segoe UI Light"/>
              </a:rPr>
              <a:t>per eseguire riordinamenti post-layout</a:t>
            </a:r>
          </a:p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endParaRPr lang="it-IT" sz="2720" dirty="0">
              <a:latin typeface="Segoe UI Light"/>
              <a:cs typeface="Segoe UI Light"/>
            </a:endParaRPr>
          </a:p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Non specificare i valori di default delle proprietà visuali, specialmente 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VerticalOptions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720" dirty="0">
                <a:latin typeface="Segoe UI Light"/>
                <a:cs typeface="Segoe UI Light"/>
              </a:rPr>
              <a:t>e 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800" dirty="0">
                <a:latin typeface="Segoe UI Light"/>
                <a:cs typeface="Segoe UI Light"/>
                <a:sym typeface="Wingdings" panose="05000000000000000000" pitchFamily="2" charset="2"/>
              </a:rPr>
              <a:t></a:t>
            </a:r>
            <a:r>
              <a:rPr lang="it-IT" sz="2720" dirty="0">
                <a:latin typeface="Segoe UI Light"/>
                <a:cs typeface="Segoe UI Light"/>
                <a:sym typeface="Wingdings" panose="05000000000000000000" pitchFamily="2" charset="2"/>
              </a:rPr>
              <a:t> Vengono scatenati cicli di misura superflui</a:t>
            </a:r>
            <a:endParaRPr lang="it-IT" sz="2720" dirty="0"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99501056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Label - FormattedText</a:t>
            </a:r>
          </a:p>
        </p:txBody>
      </p:sp>
      <p:sp>
        <p:nvSpPr>
          <p:cNvPr id="32" name="object 2"/>
          <p:cNvSpPr txBox="1"/>
          <p:nvPr/>
        </p:nvSpPr>
        <p:spPr>
          <a:xfrm>
            <a:off x="729693" y="1698373"/>
            <a:ext cx="10670144" cy="83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Per far seguire porzioni di testo con caratteristiche diverse preferire la Bindable Property 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FormattedText</a:t>
            </a: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 di Label</a:t>
            </a:r>
            <a:endParaRPr lang="it-IT" sz="2400" dirty="0">
              <a:latin typeface="Segoe UI Light"/>
              <a:cs typeface="Segoe UI Light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729693" y="3954462"/>
            <a:ext cx="621665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StackLayout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Orientation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="Horizontal"&gt;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TextColor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="Blue"/&gt;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="Codemotion!"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TextColor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="Orange"/&gt;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StackLayout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  <p:sp>
        <p:nvSpPr>
          <p:cNvPr id="5" name="Rettangolo 4"/>
          <p:cNvSpPr/>
          <p:nvPr/>
        </p:nvSpPr>
        <p:spPr>
          <a:xfrm>
            <a:off x="6005333" y="2883703"/>
            <a:ext cx="621665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Label.FormattedText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FormattedString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Span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ForegroundColor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="Blue"/&gt;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Span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="Codemotion!"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ForegroundColor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="Orange" 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FormattedString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Label.FormattedText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  <p:sp>
        <p:nvSpPr>
          <p:cNvPr id="22" name="object 5"/>
          <p:cNvSpPr/>
          <p:nvPr/>
        </p:nvSpPr>
        <p:spPr>
          <a:xfrm>
            <a:off x="729693" y="3802062"/>
            <a:ext cx="4955144" cy="1981200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5"/>
          <p:cNvSpPr/>
          <p:nvPr/>
        </p:nvSpPr>
        <p:spPr>
          <a:xfrm>
            <a:off x="5989637" y="2816652"/>
            <a:ext cx="5885461" cy="2966610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267" y="5574176"/>
            <a:ext cx="1530665" cy="1580686"/>
          </a:xfrm>
          <a:prstGeom prst="rect">
            <a:avLst/>
          </a:prstGeom>
        </p:spPr>
      </p:pic>
      <p:pic>
        <p:nvPicPr>
          <p:cNvPr id="2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37" y="5878855"/>
            <a:ext cx="838200" cy="67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666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Label - Alignment</a:t>
            </a:r>
          </a:p>
        </p:txBody>
      </p:sp>
      <p:sp>
        <p:nvSpPr>
          <p:cNvPr id="32" name="object 2"/>
          <p:cNvSpPr txBox="1"/>
          <p:nvPr/>
        </p:nvSpPr>
        <p:spPr>
          <a:xfrm>
            <a:off x="729693" y="1698373"/>
            <a:ext cx="10670144" cy="1255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Le Bindable </a:t>
            </a:r>
            <a:r>
              <a:rPr lang="it-IT" sz="2720">
                <a:latin typeface="Segoe UI Light"/>
                <a:cs typeface="Segoe UI Light"/>
              </a:rPr>
              <a:t>Property </a:t>
            </a:r>
            <a:r>
              <a:rPr lang="it-IT" sz="2000">
                <a:solidFill>
                  <a:srgbClr val="000000"/>
                </a:solidFill>
                <a:latin typeface="Consolas" panose="020B0609020204030204" pitchFamily="49" charset="0"/>
              </a:rPr>
              <a:t>VerticalTextAlignment</a:t>
            </a:r>
            <a:r>
              <a:rPr lang="it-IT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720" dirty="0">
                <a:latin typeface="Segoe UI Light"/>
                <a:cs typeface="Segoe UI Light"/>
              </a:rPr>
              <a:t>e</a:t>
            </a:r>
            <a:r>
              <a:rPr lang="it-IT" sz="2400" dirty="0">
                <a:latin typeface="Segoe UI Light"/>
                <a:cs typeface="Segoe UI Light"/>
              </a:rPr>
              <a:t> </a:t>
            </a: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HorizontalTextAlignment</a:t>
            </a:r>
            <a:r>
              <a:rPr lang="it-IT" sz="2400" dirty="0">
                <a:latin typeface="Segoe UI Light"/>
                <a:cs typeface="Segoe UI Light"/>
              </a:rPr>
              <a:t> </a:t>
            </a:r>
            <a:r>
              <a:rPr lang="it-IT" sz="2720" dirty="0">
                <a:latin typeface="Segoe UI Light"/>
                <a:cs typeface="Segoe UI Light"/>
              </a:rPr>
              <a:t>di tipo</a:t>
            </a:r>
            <a:r>
              <a:rPr lang="it-IT" sz="2400" dirty="0">
                <a:latin typeface="Segoe UI Light"/>
                <a:cs typeface="Segoe UI Light"/>
              </a:rPr>
              <a:t> </a:t>
            </a:r>
            <a:r>
              <a:rPr lang="it-IT" sz="2000" dirty="0">
                <a:solidFill>
                  <a:srgbClr val="2B91AF"/>
                </a:solidFill>
                <a:latin typeface="Consolas" panose="020B0609020204030204" pitchFamily="49" charset="0"/>
              </a:rPr>
              <a:t>TextAlignment</a:t>
            </a:r>
            <a:r>
              <a:rPr lang="it-IT" sz="2400" dirty="0">
                <a:latin typeface="Segoe UI Light"/>
                <a:cs typeface="Segoe UI Light"/>
              </a:rPr>
              <a:t> </a:t>
            </a:r>
            <a:r>
              <a:rPr lang="it-IT" sz="2720" dirty="0">
                <a:latin typeface="Segoe UI Light"/>
                <a:cs typeface="Segoe UI Light"/>
              </a:rPr>
              <a:t>sono ottimizzate per posizionare elementi visuali di tipo Label</a:t>
            </a:r>
          </a:p>
        </p:txBody>
      </p:sp>
      <p:sp>
        <p:nvSpPr>
          <p:cNvPr id="22" name="object 5"/>
          <p:cNvSpPr/>
          <p:nvPr/>
        </p:nvSpPr>
        <p:spPr>
          <a:xfrm>
            <a:off x="729693" y="4640262"/>
            <a:ext cx="4955144" cy="1143000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5"/>
          <p:cNvSpPr/>
          <p:nvPr/>
        </p:nvSpPr>
        <p:spPr>
          <a:xfrm>
            <a:off x="5989637" y="4640262"/>
            <a:ext cx="5885461" cy="1143000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267" y="5574176"/>
            <a:ext cx="1530665" cy="1580686"/>
          </a:xfrm>
          <a:prstGeom prst="rect">
            <a:avLst/>
          </a:prstGeom>
        </p:spPr>
      </p:pic>
      <p:pic>
        <p:nvPicPr>
          <p:cNvPr id="2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37" y="5878855"/>
            <a:ext cx="838200" cy="672851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845065" y="4766596"/>
            <a:ext cx="472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Codemotion!"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VerticalOptions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="Center"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HorizontalOptions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="Center"/&gt;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6081532" y="4755764"/>
            <a:ext cx="62166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Codemotion!"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VerticalTextAlignment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="Center"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HorizontalTextAlignment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="Center"/&gt;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257740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Label - Wrapping</a:t>
            </a:r>
          </a:p>
        </p:txBody>
      </p:sp>
      <p:sp>
        <p:nvSpPr>
          <p:cNvPr id="32" name="object 2"/>
          <p:cNvSpPr txBox="1"/>
          <p:nvPr/>
        </p:nvSpPr>
        <p:spPr>
          <a:xfrm>
            <a:off x="729693" y="1698373"/>
            <a:ext cx="11434510" cy="2511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La Bindable Property </a:t>
            </a: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LineBreakMode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720" dirty="0">
                <a:latin typeface="Segoe UI Light"/>
                <a:cs typeface="Segoe UI Light"/>
              </a:rPr>
              <a:t>di tipo </a:t>
            </a:r>
            <a:r>
              <a:rPr lang="it-IT" sz="2000" dirty="0">
                <a:solidFill>
                  <a:srgbClr val="2B91AF"/>
                </a:solidFill>
                <a:latin typeface="Consolas" panose="020B0609020204030204" pitchFamily="49" charset="0"/>
              </a:rPr>
              <a:t>LineBreakMode</a:t>
            </a:r>
            <a:r>
              <a:rPr lang="it-IT" sz="2400" dirty="0">
                <a:latin typeface="Segoe UI Light"/>
                <a:cs typeface="Segoe UI Light"/>
              </a:rPr>
              <a:t> </a:t>
            </a:r>
            <a:r>
              <a:rPr lang="it-IT" sz="2720" dirty="0">
                <a:latin typeface="Segoe UI Light"/>
                <a:cs typeface="Segoe UI Light"/>
              </a:rPr>
              <a:t>viene utilizzata per indicare come spezzare il testo in caso di larghezza insufficiente della Label</a:t>
            </a:r>
          </a:p>
          <a:p>
            <a:pPr marL="17270" marR="100170">
              <a:tabLst>
                <a:tab pos="483580" algn="l"/>
              </a:tabLst>
            </a:pPr>
            <a:endParaRPr lang="it-IT" sz="2720" dirty="0">
              <a:latin typeface="Segoe UI Light"/>
              <a:cs typeface="Segoe UI Light"/>
            </a:endParaRPr>
          </a:p>
          <a:p>
            <a:pPr marL="360170" marR="100170" indent="-3429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WordWrap è il valore di Default</a:t>
            </a:r>
          </a:p>
          <a:p>
            <a:pPr marL="360170" marR="100170" indent="-3429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endParaRPr lang="it-IT" sz="2720" dirty="0">
              <a:latin typeface="Segoe UI Light"/>
              <a:cs typeface="Segoe UI Light"/>
            </a:endParaRPr>
          </a:p>
          <a:p>
            <a:pPr marL="360170" marR="100170" indent="-3429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Preferire NoWrap</a:t>
            </a:r>
          </a:p>
        </p:txBody>
      </p:sp>
      <p:sp>
        <p:nvSpPr>
          <p:cNvPr id="22" name="object 5"/>
          <p:cNvSpPr/>
          <p:nvPr/>
        </p:nvSpPr>
        <p:spPr>
          <a:xfrm>
            <a:off x="729693" y="4640262"/>
            <a:ext cx="4955144" cy="1143000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5"/>
          <p:cNvSpPr/>
          <p:nvPr/>
        </p:nvSpPr>
        <p:spPr>
          <a:xfrm>
            <a:off x="5989637" y="4640262"/>
            <a:ext cx="5885461" cy="1143000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267" y="5574176"/>
            <a:ext cx="1530665" cy="1580686"/>
          </a:xfrm>
          <a:prstGeom prst="rect">
            <a:avLst/>
          </a:prstGeom>
        </p:spPr>
      </p:pic>
      <p:pic>
        <p:nvPicPr>
          <p:cNvPr id="2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37" y="5878855"/>
            <a:ext cx="838200" cy="672851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1036637" y="4888596"/>
            <a:ext cx="441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Codemotion!"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LineBreakMode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="NoWrap"/&gt;</a:t>
            </a:r>
            <a:endParaRPr lang="it-IT" dirty="0"/>
          </a:p>
        </p:txBody>
      </p:sp>
      <p:sp>
        <p:nvSpPr>
          <p:cNvPr id="5" name="Rettangolo 4"/>
          <p:cNvSpPr/>
          <p:nvPr/>
        </p:nvSpPr>
        <p:spPr>
          <a:xfrm>
            <a:off x="6288868" y="4888595"/>
            <a:ext cx="5202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Codemotion!"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LineBreakMode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="WordWrap"/&gt;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214867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Image</a:t>
            </a:r>
          </a:p>
        </p:txBody>
      </p:sp>
      <p:sp>
        <p:nvSpPr>
          <p:cNvPr id="16" name="object 5"/>
          <p:cNvSpPr/>
          <p:nvPr/>
        </p:nvSpPr>
        <p:spPr>
          <a:xfrm>
            <a:off x="729693" y="4640262"/>
            <a:ext cx="4955144" cy="1143000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/>
          <p:cNvSpPr/>
          <p:nvPr/>
        </p:nvSpPr>
        <p:spPr>
          <a:xfrm>
            <a:off x="5989637" y="4640262"/>
            <a:ext cx="5885461" cy="1143000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267" y="5574176"/>
            <a:ext cx="1530665" cy="158068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37" y="5878855"/>
            <a:ext cx="838200" cy="672851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845065" y="3889930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Image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Source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="resource.png"/&gt;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6219421" y="2781934"/>
            <a:ext cx="621665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Image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Image.Source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FileImageSource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File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="file.png"/&gt;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Image.Source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Image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845065" y="4755764"/>
            <a:ext cx="4839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Image.Source = 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ImageSource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	FromResource(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"resource.png"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6064765" y="4757066"/>
            <a:ext cx="5716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Image.Source = </a:t>
            </a:r>
            <a:r>
              <a:rPr lang="fr-FR" dirty="0">
                <a:solidFill>
                  <a:srgbClr val="2B91AF"/>
                </a:solidFill>
                <a:latin typeface="Consolas" panose="020B0609020204030204" pitchFamily="49" charset="0"/>
              </a:rPr>
              <a:t>ImageSource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FromFile(</a:t>
            </a:r>
            <a:r>
              <a:rPr lang="fr-FR" dirty="0">
                <a:solidFill>
                  <a:srgbClr val="A31515"/>
                </a:solidFill>
                <a:latin typeface="Consolas" panose="020B0609020204030204" pitchFamily="49" charset="0"/>
              </a:rPr>
              <a:t>"file.png"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it-IT" dirty="0"/>
          </a:p>
        </p:txBody>
      </p:sp>
      <p:sp>
        <p:nvSpPr>
          <p:cNvPr id="27" name="object 5"/>
          <p:cNvSpPr/>
          <p:nvPr/>
        </p:nvSpPr>
        <p:spPr>
          <a:xfrm>
            <a:off x="729693" y="3691022"/>
            <a:ext cx="4955144" cy="720640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5989637" y="2647613"/>
            <a:ext cx="5885461" cy="1764049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2"/>
          <p:cNvSpPr txBox="1"/>
          <p:nvPr/>
        </p:nvSpPr>
        <p:spPr>
          <a:xfrm>
            <a:off x="729693" y="1698373"/>
            <a:ext cx="9908144" cy="849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Preferire come </a:t>
            </a:r>
            <a:r>
              <a:rPr lang="it-IT" sz="2400" dirty="0">
                <a:solidFill>
                  <a:srgbClr val="2B91AF"/>
                </a:solidFill>
                <a:latin typeface="Consolas" panose="020B0609020204030204" pitchFamily="49" charset="0"/>
              </a:rPr>
              <a:t>ImageSource</a:t>
            </a:r>
            <a:r>
              <a:rPr lang="it-IT" sz="2720" dirty="0">
                <a:latin typeface="Segoe UI Light"/>
                <a:cs typeface="Segoe UI Light"/>
              </a:rPr>
              <a:t> un immagine salvata nel File System piuttosto che un File di Risorse</a:t>
            </a:r>
          </a:p>
        </p:txBody>
      </p:sp>
    </p:spTree>
    <p:extLst>
      <p:ext uri="{BB962C8B-B14F-4D97-AF65-F5344CB8AC3E}">
        <p14:creationId xmlns:p14="http://schemas.microsoft.com/office/powerpoint/2010/main" val="423734783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Image - Formato e Manipolazione</a:t>
            </a:r>
          </a:p>
        </p:txBody>
      </p:sp>
      <p:sp>
        <p:nvSpPr>
          <p:cNvPr id="20" name="object 2"/>
          <p:cNvSpPr txBox="1"/>
          <p:nvPr/>
        </p:nvSpPr>
        <p:spPr>
          <a:xfrm>
            <a:off x="729693" y="1698373"/>
            <a:ext cx="11203544" cy="2051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0170" marR="100170" indent="-3429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  <a:sym typeface="Wingdings" panose="05000000000000000000" pitchFamily="2" charset="2"/>
              </a:rPr>
              <a:t>Disabilitare Opacità</a:t>
            </a:r>
            <a:r>
              <a:rPr lang="it-IT" sz="2400" dirty="0">
                <a:latin typeface="Segoe UI Light"/>
                <a:cs typeface="Segoe UI Light"/>
                <a:sym typeface="Wingdings" panose="05000000000000000000" pitchFamily="2" charset="2"/>
              </a:rPr>
              <a:t> </a:t>
            </a:r>
            <a:r>
              <a:rPr lang="it-IT" sz="2800" dirty="0">
                <a:latin typeface="Segoe UI Light"/>
                <a:cs typeface="Segoe UI Light"/>
                <a:sym typeface="Wingdings" panose="05000000000000000000" pitchFamily="2" charset="2"/>
              </a:rPr>
              <a:t></a:t>
            </a:r>
            <a:endParaRPr lang="it-IT" sz="2720" dirty="0">
              <a:latin typeface="Segoe UI Light"/>
              <a:cs typeface="Segoe UI Light"/>
            </a:endParaRPr>
          </a:p>
          <a:p>
            <a:pPr marL="360170" marR="100170" indent="-3429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Problematiche in Android </a:t>
            </a:r>
            <a:r>
              <a:rPr lang="it-IT" sz="2800" dirty="0">
                <a:latin typeface="Segoe UI Light"/>
                <a:cs typeface="Segoe UI Light"/>
                <a:sym typeface="Wingdings" panose="05000000000000000000" pitchFamily="2" charset="2"/>
              </a:rPr>
              <a:t></a:t>
            </a:r>
            <a:r>
              <a:rPr lang="it-IT" sz="2400" dirty="0">
                <a:latin typeface="Segoe UI Light"/>
                <a:cs typeface="Segoe UI Light"/>
                <a:sym typeface="Wingdings" panose="05000000000000000000" pitchFamily="2" charset="2"/>
              </a:rPr>
              <a:t> </a:t>
            </a:r>
            <a:r>
              <a:rPr lang="it-IT" sz="2720" dirty="0">
                <a:latin typeface="Segoe UI Light"/>
                <a:cs typeface="Segoe UI Light"/>
                <a:sym typeface="Wingdings" panose="05000000000000000000" pitchFamily="2" charset="2"/>
              </a:rPr>
              <a:t>e.g. JPG CMYK non supportati</a:t>
            </a:r>
            <a:r>
              <a:rPr lang="it-IT" sz="2400" dirty="0">
                <a:latin typeface="Segoe UI Light"/>
                <a:cs typeface="Segoe UI Light"/>
                <a:sym typeface="Wingdings" panose="05000000000000000000" pitchFamily="2" charset="2"/>
              </a:rPr>
              <a:t> </a:t>
            </a:r>
          </a:p>
          <a:p>
            <a:pPr marL="360170" marR="100170" indent="-3429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  <a:sym typeface="Wingdings" panose="05000000000000000000" pitchFamily="2" charset="2"/>
              </a:rPr>
              <a:t>Da preferire downscaling e manipolazione server-side</a:t>
            </a:r>
          </a:p>
          <a:p>
            <a:pPr marL="360170" marR="100170" indent="-3429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endParaRPr lang="it-IT" sz="2400" dirty="0">
              <a:latin typeface="Segoe UI Light"/>
              <a:cs typeface="Segoe UI Light"/>
              <a:sym typeface="Wingdings" panose="05000000000000000000" pitchFamily="2" charset="2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4367665" y="1804296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Image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IsOpaque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="False"/&gt;</a:t>
            </a:r>
            <a:endParaRPr lang="it-IT" dirty="0"/>
          </a:p>
        </p:txBody>
      </p:sp>
      <p:cxnSp>
        <p:nvCxnSpPr>
          <p:cNvPr id="21" name="Connettore 2 20"/>
          <p:cNvCxnSpPr>
            <a:cxnSpLocks/>
          </p:cNvCxnSpPr>
          <p:nvPr/>
        </p:nvCxnSpPr>
        <p:spPr>
          <a:xfrm rot="16200000">
            <a:off x="1435232" y="4213092"/>
            <a:ext cx="0" cy="1254389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/>
          <p:cNvCxnSpPr/>
          <p:nvPr/>
        </p:nvCxnSpPr>
        <p:spPr>
          <a:xfrm>
            <a:off x="827087" y="3011487"/>
            <a:ext cx="0" cy="182880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5"/>
          <p:cNvSpPr/>
          <p:nvPr/>
        </p:nvSpPr>
        <p:spPr>
          <a:xfrm>
            <a:off x="796369" y="4933215"/>
            <a:ext cx="28977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05050"/>
                </a:solidFill>
                <a:latin typeface="Segoe UI Light"/>
                <a:cs typeface="Segoe UI Light"/>
                <a:sym typeface="Wingdings" panose="05000000000000000000" pitchFamily="2" charset="2"/>
              </a:rPr>
              <a:t>Eventualmente non reinventare la ruota…</a:t>
            </a:r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4008437" y="4409936"/>
            <a:ext cx="8229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ffimageloading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CachedImage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LoadingPlaceholder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="loading.png"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	   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DownsampleToViewSize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="True"&gt;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ffimageloading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CachedImage.Transformations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ffimageloading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GrayscaleTransformation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ffimageloading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CachedImage.Transformations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ffimageloading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CachedImage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  <p:sp>
        <p:nvSpPr>
          <p:cNvPr id="24" name="Rectangle 9">
            <a:hlinkClick r:id="rId2"/>
          </p:cNvPr>
          <p:cNvSpPr/>
          <p:nvPr/>
        </p:nvSpPr>
        <p:spPr>
          <a:xfrm>
            <a:off x="1021865" y="3727450"/>
            <a:ext cx="7568097" cy="531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56" dirty="0">
                <a:solidFill>
                  <a:srgbClr val="0078D7"/>
                </a:solidFill>
                <a:hlinkClick r:id="rId3"/>
              </a:rPr>
              <a:t>github.com/luberda-molinet/FFImageLoading</a:t>
            </a:r>
            <a:endParaRPr lang="it-IT" sz="2856" dirty="0">
              <a:solidFill>
                <a:srgbClr val="0078D7"/>
              </a:solidFill>
              <a:hlinkClick r:id="rId4"/>
            </a:endParaRPr>
          </a:p>
        </p:txBody>
      </p:sp>
      <p:sp>
        <p:nvSpPr>
          <p:cNvPr id="25" name="object 5"/>
          <p:cNvSpPr/>
          <p:nvPr/>
        </p:nvSpPr>
        <p:spPr>
          <a:xfrm>
            <a:off x="3932237" y="4339431"/>
            <a:ext cx="7942861" cy="1901031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04852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24" grpId="0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ListView</a:t>
            </a:r>
          </a:p>
        </p:txBody>
      </p:sp>
      <p:sp>
        <p:nvSpPr>
          <p:cNvPr id="43" name="object 2"/>
          <p:cNvSpPr txBox="1"/>
          <p:nvPr/>
        </p:nvSpPr>
        <p:spPr>
          <a:xfrm>
            <a:off x="729693" y="1681794"/>
            <a:ext cx="11051144" cy="83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 marR="6908">
              <a:tabLst>
                <a:tab pos="407589" algn="l"/>
              </a:tabLst>
            </a:pPr>
            <a:r>
              <a:rPr lang="it-IT" sz="2720" dirty="0">
                <a:latin typeface="Segoe UI Light"/>
                <a:cs typeface="Segoe UI Light"/>
              </a:rPr>
              <a:t>Problematiche fino all’introduzione di una strategia di caching delle celle in Xamarin.Forms 2.0</a:t>
            </a:r>
          </a:p>
        </p:txBody>
      </p:sp>
      <p:sp>
        <p:nvSpPr>
          <p:cNvPr id="2" name="Rettangolo 1"/>
          <p:cNvSpPr/>
          <p:nvPr/>
        </p:nvSpPr>
        <p:spPr>
          <a:xfrm>
            <a:off x="729694" y="4779883"/>
            <a:ext cx="87651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CustomListView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ListView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CustomListView(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ListViewCachingStrategy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cachingStrategy) : 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(cachingStrategy) { </a:t>
            </a:r>
            <a:r>
              <a:rPr lang="it-IT" dirty="0">
                <a:solidFill>
                  <a:srgbClr val="008000"/>
                </a:solidFill>
                <a:latin typeface="Consolas" panose="020B0609020204030204" pitchFamily="49" charset="0"/>
              </a:rPr>
              <a:t>//...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dirty="0"/>
          </a:p>
        </p:txBody>
      </p:sp>
      <p:sp>
        <p:nvSpPr>
          <p:cNvPr id="15" name="object 5"/>
          <p:cNvSpPr/>
          <p:nvPr/>
        </p:nvSpPr>
        <p:spPr>
          <a:xfrm>
            <a:off x="655638" y="4568031"/>
            <a:ext cx="8839199" cy="1901031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ttangolo 2"/>
          <p:cNvSpPr/>
          <p:nvPr/>
        </p:nvSpPr>
        <p:spPr>
          <a:xfrm>
            <a:off x="663575" y="3084434"/>
            <a:ext cx="5756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ListView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CachingStrategy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="RecycleElement"/&gt;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6435934" y="2858136"/>
            <a:ext cx="5344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listView =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ListView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ListViewCachingStrategy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.RecycleElement);</a:t>
            </a:r>
            <a:endParaRPr lang="it-IT" dirty="0"/>
          </a:p>
        </p:txBody>
      </p:sp>
      <p:sp>
        <p:nvSpPr>
          <p:cNvPr id="21" name="object 5"/>
          <p:cNvSpPr/>
          <p:nvPr/>
        </p:nvSpPr>
        <p:spPr>
          <a:xfrm>
            <a:off x="655638" y="3006243"/>
            <a:ext cx="5659880" cy="527692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5"/>
          <p:cNvSpPr/>
          <p:nvPr/>
        </p:nvSpPr>
        <p:spPr>
          <a:xfrm>
            <a:off x="6446838" y="2741828"/>
            <a:ext cx="5334000" cy="796882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"/>
          <p:cNvSpPr txBox="1"/>
          <p:nvPr/>
        </p:nvSpPr>
        <p:spPr>
          <a:xfrm>
            <a:off x="729693" y="4030616"/>
            <a:ext cx="8993744" cy="439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1" marR="6908">
              <a:lnSpc>
                <a:spcPct val="102000"/>
              </a:lnSpc>
              <a:tabLst>
                <a:tab pos="407589" algn="l"/>
              </a:tabLst>
            </a:pPr>
            <a:r>
              <a:rPr lang="it-IT" sz="2800" dirty="0">
                <a:latin typeface="Segoe UI Light"/>
                <a:cs typeface="Segoe UI Light"/>
              </a:rPr>
              <a:t>Se controllo custom, esporre il costruttore della classe base</a:t>
            </a:r>
          </a:p>
        </p:txBody>
      </p:sp>
    </p:spTree>
    <p:extLst>
      <p:ext uri="{BB962C8B-B14F-4D97-AF65-F5344CB8AC3E}">
        <p14:creationId xmlns:p14="http://schemas.microsoft.com/office/powerpoint/2010/main" val="5930498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653808" y="4030662"/>
            <a:ext cx="6216650" cy="9294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270" marR="100170" lvl="0">
              <a:tabLst>
                <a:tab pos="483580" algn="l"/>
              </a:tabLst>
            </a:pP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@xamarinhq lo adora, lo sviluppatore lo teme e il cliente lo odia...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036" y="2850976"/>
            <a:ext cx="6216650" cy="9294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270" marR="100170" lvl="0">
              <a:tabLst>
                <a:tab pos="483580" algn="l"/>
              </a:tabLst>
            </a:pP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Forse un pò mal giudicato.. È davvero sempre colpa del framework?</a:t>
            </a:r>
          </a:p>
        </p:txBody>
      </p:sp>
      <p:sp>
        <p:nvSpPr>
          <p:cNvPr id="9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Forms?! Ma sei sicuro?</a:t>
            </a:r>
          </a:p>
        </p:txBody>
      </p:sp>
      <p:sp>
        <p:nvSpPr>
          <p:cNvPr id="12" name="object 2"/>
          <p:cNvSpPr txBox="1"/>
          <p:nvPr/>
        </p:nvSpPr>
        <p:spPr>
          <a:xfrm>
            <a:off x="730010" y="1735586"/>
            <a:ext cx="6250227" cy="83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Il dilemma degli ultimi tempi </a:t>
            </a:r>
            <a:r>
              <a:rPr lang="it-IT" sz="2720" dirty="0">
                <a:latin typeface="Segoe UI Light"/>
                <a:cs typeface="Segoe UI Light"/>
                <a:sym typeface="Wingdings" panose="05000000000000000000" pitchFamily="2" charset="2"/>
              </a:rPr>
              <a:t>assieme a PCL </a:t>
            </a:r>
            <a:r>
              <a:rPr lang="en-US" sz="2720" dirty="0">
                <a:latin typeface="Segoe UI Light"/>
                <a:cs typeface="Segoe UI Light"/>
                <a:sym typeface="Wingdings" panose="05000000000000000000" pitchFamily="2" charset="2"/>
              </a:rPr>
              <a:t>vs.</a:t>
            </a:r>
            <a:r>
              <a:rPr lang="it-IT" sz="2720" dirty="0">
                <a:latin typeface="Segoe UI Light"/>
                <a:cs typeface="Segoe UI Light"/>
                <a:sym typeface="Wingdings" panose="05000000000000000000" pitchFamily="2" charset="2"/>
              </a:rPr>
              <a:t> SP</a:t>
            </a:r>
            <a:endParaRPr lang="it-IT" sz="2720" dirty="0">
              <a:latin typeface="Segoe UI Light"/>
              <a:cs typeface="Segoe UI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207" y="3019788"/>
            <a:ext cx="1115599" cy="11444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961" y="1768166"/>
            <a:ext cx="3566469" cy="5206435"/>
          </a:xfrm>
          <a:prstGeom prst="rect">
            <a:avLst/>
          </a:prstGeom>
        </p:spPr>
      </p:pic>
      <p:pic>
        <p:nvPicPr>
          <p:cNvPr id="20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054" y="4202940"/>
            <a:ext cx="1130905" cy="1160153"/>
          </a:xfrm>
          <a:prstGeom prst="rect">
            <a:avLst/>
          </a:prstGeom>
        </p:spPr>
      </p:pic>
      <p:sp>
        <p:nvSpPr>
          <p:cNvPr id="21" name="Rectangle 2"/>
          <p:cNvSpPr/>
          <p:nvPr/>
        </p:nvSpPr>
        <p:spPr>
          <a:xfrm>
            <a:off x="4379498" y="4451019"/>
            <a:ext cx="1856598" cy="510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O odia voi?</a:t>
            </a:r>
            <a:endParaRPr lang="it-IT" dirty="0"/>
          </a:p>
        </p:txBody>
      </p:sp>
      <p:sp>
        <p:nvSpPr>
          <p:cNvPr id="22" name="Rectangle 41"/>
          <p:cNvSpPr/>
          <p:nvPr/>
        </p:nvSpPr>
        <p:spPr>
          <a:xfrm>
            <a:off x="632036" y="5268652"/>
            <a:ext cx="6216650" cy="5109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270" marR="100170" lvl="0">
              <a:tabLst>
                <a:tab pos="483580" algn="l"/>
              </a:tabLst>
            </a:pP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Vediamo come risolvere!</a:t>
            </a:r>
          </a:p>
        </p:txBody>
      </p:sp>
      <p:pic>
        <p:nvPicPr>
          <p:cNvPr id="2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209" y="5014995"/>
            <a:ext cx="1130904" cy="11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06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ListView</a:t>
            </a:r>
          </a:p>
        </p:txBody>
      </p:sp>
      <p:sp>
        <p:nvSpPr>
          <p:cNvPr id="34" name="Rettangolo 5"/>
          <p:cNvSpPr/>
          <p:nvPr/>
        </p:nvSpPr>
        <p:spPr>
          <a:xfrm>
            <a:off x="4425329" y="1681794"/>
            <a:ext cx="34291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rgbClr val="2B91AF"/>
                </a:solidFill>
                <a:latin typeface="Consolas" panose="020B0609020204030204" pitchFamily="49" charset="0"/>
              </a:rPr>
              <a:t>ListViewCachingStrategy</a:t>
            </a:r>
            <a:endParaRPr lang="it-IT" dirty="0"/>
          </a:p>
        </p:txBody>
      </p:sp>
      <p:cxnSp>
        <p:nvCxnSpPr>
          <p:cNvPr id="37" name="Connettore 2 18"/>
          <p:cNvCxnSpPr/>
          <p:nvPr/>
        </p:nvCxnSpPr>
        <p:spPr>
          <a:xfrm>
            <a:off x="3261677" y="2249015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19"/>
          <p:cNvCxnSpPr/>
          <p:nvPr/>
        </p:nvCxnSpPr>
        <p:spPr>
          <a:xfrm>
            <a:off x="9182417" y="2258954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tangolo 20"/>
          <p:cNvSpPr/>
          <p:nvPr/>
        </p:nvSpPr>
        <p:spPr>
          <a:xfrm>
            <a:off x="2229871" y="2655194"/>
            <a:ext cx="2159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RecycleElement</a:t>
            </a:r>
            <a:endParaRPr lang="it-IT" sz="2000" dirty="0"/>
          </a:p>
        </p:txBody>
      </p:sp>
      <p:sp>
        <p:nvSpPr>
          <p:cNvPr id="40" name="Rettangolo 21"/>
          <p:cNvSpPr/>
          <p:nvPr/>
        </p:nvSpPr>
        <p:spPr>
          <a:xfrm>
            <a:off x="8275637" y="2647430"/>
            <a:ext cx="2018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RetainElement</a:t>
            </a:r>
            <a:endParaRPr lang="it-IT" sz="2000" dirty="0"/>
          </a:p>
        </p:txBody>
      </p:sp>
      <p:sp>
        <p:nvSpPr>
          <p:cNvPr id="44" name="object 2"/>
          <p:cNvSpPr txBox="1"/>
          <p:nvPr/>
        </p:nvSpPr>
        <p:spPr>
          <a:xfrm>
            <a:off x="734254" y="3246476"/>
            <a:ext cx="5303785" cy="3052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4471" marR="6908" indent="-457200">
              <a:lnSpc>
                <a:spcPts val="3400"/>
              </a:lnSpc>
              <a:buFont typeface="Wingdings" panose="05000000000000000000" pitchFamily="2" charset="2"/>
              <a:buChar char="§"/>
              <a:tabLst>
                <a:tab pos="407589" algn="l"/>
              </a:tabLst>
            </a:pPr>
            <a:r>
              <a:rPr lang="it-IT" sz="2720" dirty="0">
                <a:latin typeface="Segoe UI Light"/>
                <a:cs typeface="Segoe UI Light"/>
              </a:rPr>
              <a:t>La ListView mantiene un pool di celle di dimensione pari alla finestra visuale di scorrimento (</a:t>
            </a:r>
            <a:r>
              <a:rPr lang="it-IT" sz="2720" b="1" dirty="0">
                <a:latin typeface="Segoe UI Light"/>
                <a:cs typeface="Segoe UI Light"/>
              </a:rPr>
              <a:t>Cell Recycling</a:t>
            </a:r>
            <a:r>
              <a:rPr lang="it-IT" sz="2720" dirty="0">
                <a:latin typeface="Segoe UI Light"/>
                <a:cs typeface="Segoe UI Light"/>
              </a:rPr>
              <a:t>)</a:t>
            </a:r>
          </a:p>
          <a:p>
            <a:pPr marL="474471" marR="6908" indent="-457200">
              <a:lnSpc>
                <a:spcPts val="3400"/>
              </a:lnSpc>
              <a:buFont typeface="Wingdings" panose="05000000000000000000" pitchFamily="2" charset="2"/>
              <a:buChar char="§"/>
              <a:tabLst>
                <a:tab pos="407589" algn="l"/>
              </a:tabLst>
            </a:pPr>
            <a:r>
              <a:rPr lang="it-IT" sz="2720" dirty="0">
                <a:latin typeface="Segoe UI Light"/>
                <a:cs typeface="Segoe UI Light"/>
              </a:rPr>
              <a:t>Ideale se il layout delle celle è statico </a:t>
            </a:r>
            <a:r>
              <a:rPr lang="it-IT" sz="2720" dirty="0">
                <a:latin typeface="Segoe UI Light"/>
                <a:cs typeface="Segoe UI Light"/>
                <a:sym typeface="Wingdings" panose="05000000000000000000" pitchFamily="2" charset="2"/>
              </a:rPr>
              <a:t> Ad esempio se non si utilizzano DataTemplateSelector</a:t>
            </a:r>
            <a:endParaRPr lang="it-IT" sz="2720" dirty="0">
              <a:latin typeface="Segoe UI Light"/>
              <a:cs typeface="Segoe UI Light"/>
            </a:endParaRPr>
          </a:p>
        </p:txBody>
      </p:sp>
      <p:sp>
        <p:nvSpPr>
          <p:cNvPr id="45" name="object 2"/>
          <p:cNvSpPr txBox="1"/>
          <p:nvPr/>
        </p:nvSpPr>
        <p:spPr>
          <a:xfrm>
            <a:off x="6527598" y="3246476"/>
            <a:ext cx="5191113" cy="3052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4471" marR="6908" indent="-457200">
              <a:lnSpc>
                <a:spcPts val="3400"/>
              </a:lnSpc>
              <a:buFont typeface="Wingdings" panose="05000000000000000000" pitchFamily="2" charset="2"/>
              <a:buChar char="§"/>
              <a:tabLst>
                <a:tab pos="407589" algn="l"/>
              </a:tabLst>
            </a:pPr>
            <a:r>
              <a:rPr lang="it-IT" sz="2720" dirty="0">
                <a:latin typeface="Segoe UI Light"/>
                <a:cs typeface="Segoe UI Light"/>
              </a:rPr>
              <a:t>Valore di default per garantire retrocompatibilità</a:t>
            </a:r>
          </a:p>
          <a:p>
            <a:pPr marL="474471" marR="6908" indent="-457200">
              <a:lnSpc>
                <a:spcPts val="3400"/>
              </a:lnSpc>
              <a:buFont typeface="Wingdings" panose="05000000000000000000" pitchFamily="2" charset="2"/>
              <a:buChar char="§"/>
              <a:tabLst>
                <a:tab pos="407589" algn="l"/>
              </a:tabLst>
            </a:pPr>
            <a:r>
              <a:rPr lang="it-IT" sz="2720" dirty="0">
                <a:latin typeface="Segoe UI Light"/>
                <a:cs typeface="Segoe UI Light"/>
              </a:rPr>
              <a:t>La ListView genera una </a:t>
            </a:r>
            <a:r>
              <a:rPr lang="it-IT" sz="2720" u="sng" dirty="0">
                <a:latin typeface="Segoe UI Light"/>
                <a:cs typeface="Segoe UI Light"/>
              </a:rPr>
              <a:t>nuova</a:t>
            </a:r>
            <a:r>
              <a:rPr lang="it-IT" sz="2720" dirty="0">
                <a:latin typeface="Segoe UI Light"/>
                <a:cs typeface="Segoe UI Light"/>
              </a:rPr>
              <a:t> cella per ogni elemento della lista (</a:t>
            </a:r>
            <a:r>
              <a:rPr lang="it-IT" sz="2720" b="1" dirty="0">
                <a:latin typeface="Segoe UI Light"/>
                <a:cs typeface="Segoe UI Light"/>
              </a:rPr>
              <a:t>Cell Retention</a:t>
            </a:r>
            <a:r>
              <a:rPr lang="it-IT" sz="2720" dirty="0">
                <a:latin typeface="Segoe UI Light"/>
                <a:cs typeface="Segoe UI Light"/>
              </a:rPr>
              <a:t>)</a:t>
            </a:r>
          </a:p>
          <a:p>
            <a:pPr marL="474471" marR="6908" indent="-457200">
              <a:lnSpc>
                <a:spcPts val="3400"/>
              </a:lnSpc>
              <a:buFont typeface="Wingdings" panose="05000000000000000000" pitchFamily="2" charset="2"/>
              <a:buChar char="§"/>
              <a:tabLst>
                <a:tab pos="407589" algn="l"/>
              </a:tabLst>
            </a:pPr>
            <a:r>
              <a:rPr lang="it-IT" sz="2720" dirty="0">
                <a:latin typeface="Segoe UI Light"/>
                <a:cs typeface="Segoe UI Light"/>
              </a:rPr>
              <a:t>Ideale se si utilizza un alto numero di Binding </a:t>
            </a:r>
          </a:p>
        </p:txBody>
      </p:sp>
      <p:cxnSp>
        <p:nvCxnSpPr>
          <p:cNvPr id="11" name="Connettore diritto 10"/>
          <p:cNvCxnSpPr/>
          <p:nvPr/>
        </p:nvCxnSpPr>
        <p:spPr>
          <a:xfrm>
            <a:off x="3246437" y="2264255"/>
            <a:ext cx="5943600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/>
          <p:cNvCxnSpPr>
            <a:stCxn id="34" idx="2"/>
          </p:cNvCxnSpPr>
          <p:nvPr/>
        </p:nvCxnSpPr>
        <p:spPr>
          <a:xfrm>
            <a:off x="6139901" y="2081904"/>
            <a:ext cx="2136" cy="182351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00679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ListView - Altri Tips</a:t>
            </a:r>
          </a:p>
        </p:txBody>
      </p:sp>
      <p:sp>
        <p:nvSpPr>
          <p:cNvPr id="43" name="object 2"/>
          <p:cNvSpPr txBox="1"/>
          <p:nvPr/>
        </p:nvSpPr>
        <p:spPr>
          <a:xfrm>
            <a:off x="729693" y="1681794"/>
            <a:ext cx="11127344" cy="21848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4471" marR="6908" indent="-457200">
              <a:lnSpc>
                <a:spcPct val="102000"/>
              </a:lnSpc>
              <a:buFont typeface="Wingdings" panose="05000000000000000000" pitchFamily="2" charset="2"/>
              <a:buChar char="§"/>
              <a:tabLst>
                <a:tab pos="407589" algn="l"/>
              </a:tabLst>
            </a:pPr>
            <a:r>
              <a:rPr lang="it-IT" sz="2720" dirty="0">
                <a:latin typeface="Segoe UI Light"/>
                <a:cs typeface="Segoe UI Light"/>
              </a:rPr>
              <a:t>Preferire </a:t>
            </a:r>
            <a:r>
              <a:rPr lang="it-IT" sz="2400" dirty="0">
                <a:solidFill>
                  <a:srgbClr val="2B91AF"/>
                </a:solidFill>
                <a:latin typeface="Consolas" panose="020B0609020204030204" pitchFamily="49" charset="0"/>
              </a:rPr>
              <a:t>IList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it-IT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it-IT" sz="2720" dirty="0">
                <a:latin typeface="Segoe UI Light"/>
                <a:cs typeface="Segoe UI Light"/>
              </a:rPr>
              <a:t> anziché </a:t>
            </a:r>
            <a:r>
              <a:rPr lang="it-IT" sz="2400" dirty="0">
                <a:solidFill>
                  <a:srgbClr val="2B91AF"/>
                </a:solidFill>
                <a:latin typeface="Consolas" panose="020B0609020204030204" pitchFamily="49" charset="0"/>
              </a:rPr>
              <a:t>IEnumerable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it-IT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it-IT" sz="2800" dirty="0">
                <a:latin typeface="Segoe UI Light"/>
                <a:cs typeface="Segoe UI Light"/>
              </a:rPr>
              <a:t> come sorgente 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ItemsSource</a:t>
            </a: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800" dirty="0">
                <a:latin typeface="Segoe UI Light"/>
                <a:cs typeface="Segoe UI Light"/>
              </a:rPr>
              <a:t>della ListView </a:t>
            </a:r>
            <a:r>
              <a:rPr lang="it-IT" sz="2800" dirty="0">
                <a:latin typeface="Segoe UI Light"/>
                <a:cs typeface="Segoe UI Light"/>
                <a:sym typeface="Wingdings" panose="05000000000000000000" pitchFamily="2" charset="2"/>
              </a:rPr>
              <a:t> Supporto ad accesso casuale</a:t>
            </a:r>
            <a:endParaRPr lang="it-IT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74471" marR="6908" indent="-457200">
              <a:lnSpc>
                <a:spcPct val="102000"/>
              </a:lnSpc>
              <a:buFont typeface="Wingdings" panose="05000000000000000000" pitchFamily="2" charset="2"/>
              <a:buChar char="§"/>
              <a:tabLst>
                <a:tab pos="407589" algn="l"/>
              </a:tabLst>
            </a:pPr>
            <a:endParaRPr lang="it-IT" sz="2800" dirty="0">
              <a:solidFill>
                <a:srgbClr val="000000"/>
              </a:solidFill>
              <a:latin typeface="Consolas" panose="020B0609020204030204" pitchFamily="49" charset="0"/>
              <a:cs typeface="Segoe UI Light"/>
            </a:endParaRPr>
          </a:p>
          <a:p>
            <a:pPr marL="474471" marR="6908" indent="-457200">
              <a:lnSpc>
                <a:spcPct val="102000"/>
              </a:lnSpc>
              <a:buFont typeface="Wingdings" panose="05000000000000000000" pitchFamily="2" charset="2"/>
              <a:buChar char="§"/>
              <a:tabLst>
                <a:tab pos="407589" algn="l"/>
              </a:tabLst>
            </a:pPr>
            <a:r>
              <a:rPr lang="it-IT" sz="2720" dirty="0">
                <a:latin typeface="Segoe UI Light"/>
                <a:cs typeface="Segoe UI Light"/>
              </a:rPr>
              <a:t>Se si utilizza 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RecycleElement</a:t>
            </a:r>
            <a:r>
              <a:rPr lang="it-IT" sz="2720" dirty="0">
                <a:latin typeface="Segoe UI Light"/>
                <a:cs typeface="Segoe UI Light"/>
              </a:rPr>
              <a:t> come strategia di Caching, rimuovere i Binding della cella ed aggiornarli nell’handler 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OnBindingContextChanged</a:t>
            </a:r>
            <a:endParaRPr lang="it-IT" sz="2720" dirty="0">
              <a:latin typeface="Segoe UI Light"/>
              <a:cs typeface="Segoe UI Ligh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865437" y="4030661"/>
            <a:ext cx="6400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OnBindingContextChanged()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.OnBindingContextChanged();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item = BindingContext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ItemViewModel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(item !=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item.Title = TitleLabel.Text;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dirty="0"/>
          </a:p>
        </p:txBody>
      </p:sp>
      <p:sp>
        <p:nvSpPr>
          <p:cNvPr id="13" name="object 5"/>
          <p:cNvSpPr/>
          <p:nvPr/>
        </p:nvSpPr>
        <p:spPr>
          <a:xfrm>
            <a:off x="2865437" y="4030662"/>
            <a:ext cx="6324600" cy="2585322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952344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Scrolling con ListView</a:t>
            </a:r>
          </a:p>
        </p:txBody>
      </p:sp>
      <p:sp>
        <p:nvSpPr>
          <p:cNvPr id="10" name="object 5"/>
          <p:cNvSpPr/>
          <p:nvPr/>
        </p:nvSpPr>
        <p:spPr>
          <a:xfrm>
            <a:off x="1189037" y="3694182"/>
            <a:ext cx="4249619" cy="2089079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6391421" y="2354262"/>
            <a:ext cx="5425895" cy="3429000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746" y="5878855"/>
            <a:ext cx="838200" cy="672851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035" y="5554662"/>
            <a:ext cx="1530665" cy="1580686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1227446" y="3770856"/>
            <a:ext cx="42112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ScrollView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StackLayout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="Header" 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ListView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="Footer" 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StackLayout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ScrollView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  <p:sp>
        <p:nvSpPr>
          <p:cNvPr id="20" name="object 2"/>
          <p:cNvSpPr txBox="1"/>
          <p:nvPr/>
        </p:nvSpPr>
        <p:spPr>
          <a:xfrm>
            <a:off x="729693" y="1689193"/>
            <a:ext cx="9908144" cy="849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Per abilitare lo scrolling all’interno di pagine contenenti ListView utilizzare i DataTemplate</a:t>
            </a:r>
          </a:p>
        </p:txBody>
      </p:sp>
      <p:sp>
        <p:nvSpPr>
          <p:cNvPr id="21" name="Rettangolo 20"/>
          <p:cNvSpPr/>
          <p:nvPr/>
        </p:nvSpPr>
        <p:spPr>
          <a:xfrm>
            <a:off x="6368271" y="2396842"/>
            <a:ext cx="556496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ListView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Header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="Header"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Footer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="Footer"&gt;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ListView.HeaderTemplate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DataTemplate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Binding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 .}" 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DataTemplate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ListView.HeaderTemplate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ListView.FooterTemplate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DataTemplate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Binding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 .}" 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DataTemplate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ListView.FooterTemplate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ListView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  <p:sp>
        <p:nvSpPr>
          <p:cNvPr id="22" name="Rettangolo 21"/>
          <p:cNvSpPr/>
          <p:nvPr/>
        </p:nvSpPr>
        <p:spPr>
          <a:xfrm>
            <a:off x="655637" y="2465187"/>
            <a:ext cx="5311069" cy="510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HeaderTemplate</a:t>
            </a: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 e 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FooterTemplate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6063472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ListView Performance</a:t>
            </a: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355922" y="1726053"/>
            <a:ext cx="1823716" cy="8483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953">
              <a:lnSpc>
                <a:spcPct val="100000"/>
              </a:lnSpc>
            </a:pPr>
            <a:r>
              <a:rPr lang="it-IT" sz="5405" spc="-87" dirty="0">
                <a:solidFill>
                  <a:srgbClr val="000000"/>
                </a:solidFill>
              </a:rPr>
              <a:t>Demo</a:t>
            </a:r>
            <a:endParaRPr lang="it-IT" sz="5405" dirty="0">
              <a:solidFill>
                <a:srgbClr val="000000"/>
              </a:solidFill>
            </a:endParaRPr>
          </a:p>
        </p:txBody>
      </p:sp>
      <p:sp>
        <p:nvSpPr>
          <p:cNvPr id="5" name="object 4"/>
          <p:cNvSpPr txBox="1">
            <a:spLocks/>
          </p:cNvSpPr>
          <p:nvPr/>
        </p:nvSpPr>
        <p:spPr>
          <a:xfrm>
            <a:off x="355921" y="3802062"/>
            <a:ext cx="4699285" cy="5123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953">
              <a:lnSpc>
                <a:spcPct val="100000"/>
              </a:lnSpc>
            </a:pPr>
            <a:r>
              <a:rPr lang="it-IT" sz="3264" b="1" spc="-87" dirty="0">
                <a:solidFill>
                  <a:srgbClr val="000000"/>
                </a:solidFill>
                <a:latin typeface="+mn-lt"/>
              </a:rPr>
              <a:t>GitHub Repo:</a:t>
            </a:r>
            <a:endParaRPr lang="it-IT" sz="5405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4" y="4438463"/>
            <a:ext cx="1203233" cy="1203233"/>
          </a:xfrm>
          <a:prstGeom prst="rect">
            <a:avLst/>
          </a:prstGeom>
        </p:spPr>
      </p:pic>
      <p:sp>
        <p:nvSpPr>
          <p:cNvPr id="10" name="Rectangle 9">
            <a:hlinkClick r:id="rId3"/>
          </p:cNvPr>
          <p:cNvSpPr/>
          <p:nvPr/>
        </p:nvSpPr>
        <p:spPr>
          <a:xfrm>
            <a:off x="2929435" y="3802062"/>
            <a:ext cx="2581156" cy="531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56" dirty="0">
                <a:solidFill>
                  <a:srgbClr val="0078D7"/>
                </a:solidFill>
                <a:hlinkClick r:id="rId4"/>
              </a:rPr>
              <a:t>bit.ly/2norumK</a:t>
            </a:r>
            <a:endParaRPr lang="it-IT" sz="2856" dirty="0">
              <a:solidFill>
                <a:srgbClr val="0078D7"/>
              </a:solidFill>
              <a:hlinkClick r:id="rId5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510">
            <a:off x="6714603" y="1521651"/>
            <a:ext cx="2638047" cy="4689861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27" name="Immagine 26"/>
          <p:cNvPicPr>
            <a:picLocks noChangeAspect="1"/>
          </p:cNvPicPr>
          <p:nvPr/>
        </p:nvPicPr>
        <p:blipFill rotWithShape="1">
          <a:blip r:embed="rId7"/>
          <a:srcRect r="1920"/>
          <a:stretch/>
        </p:blipFill>
        <p:spPr>
          <a:xfrm>
            <a:off x="9037637" y="677862"/>
            <a:ext cx="2790701" cy="535280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7939687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3912429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Layout - Visual Tree</a:t>
            </a:r>
          </a:p>
        </p:txBody>
      </p:sp>
      <p:sp>
        <p:nvSpPr>
          <p:cNvPr id="32" name="object 2"/>
          <p:cNvSpPr txBox="1"/>
          <p:nvPr/>
        </p:nvSpPr>
        <p:spPr>
          <a:xfrm>
            <a:off x="729693" y="1698373"/>
            <a:ext cx="6555344" cy="2511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Un Layout in Forms rappresenta un nodo nell’albero della pagina avente proprietà visuali e un comportamento</a:t>
            </a:r>
          </a:p>
          <a:p>
            <a:pPr marL="17270" marR="100170">
              <a:tabLst>
                <a:tab pos="483580" algn="l"/>
              </a:tabLst>
            </a:pPr>
            <a:endParaRPr lang="it-IT" sz="2720" dirty="0">
              <a:latin typeface="Segoe UI Light"/>
              <a:cs typeface="Segoe UI Light"/>
            </a:endParaRPr>
          </a:p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È responsabile della posizione e dimensione dei suoi nodi figlio</a:t>
            </a:r>
          </a:p>
        </p:txBody>
      </p:sp>
      <p:sp>
        <p:nvSpPr>
          <p:cNvPr id="18" name="Elaborazione 17"/>
          <p:cNvSpPr/>
          <p:nvPr/>
        </p:nvSpPr>
        <p:spPr bwMode="auto">
          <a:xfrm>
            <a:off x="8580437" y="2869960"/>
            <a:ext cx="2133600" cy="762000"/>
          </a:xfrm>
          <a:prstGeom prst="flowChartProcess">
            <a:avLst/>
          </a:prstGeom>
          <a:solidFill>
            <a:srgbClr val="107C1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Layout</a:t>
            </a:r>
          </a:p>
        </p:txBody>
      </p:sp>
      <p:sp>
        <p:nvSpPr>
          <p:cNvPr id="21" name="Elaborazione 20"/>
          <p:cNvSpPr/>
          <p:nvPr/>
        </p:nvSpPr>
        <p:spPr bwMode="auto">
          <a:xfrm>
            <a:off x="8580437" y="1458187"/>
            <a:ext cx="2133600" cy="762000"/>
          </a:xfrm>
          <a:prstGeom prst="flowChartProcess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Page</a:t>
            </a:r>
          </a:p>
        </p:txBody>
      </p:sp>
      <p:cxnSp>
        <p:nvCxnSpPr>
          <p:cNvPr id="27" name="Connettore 2 26"/>
          <p:cNvCxnSpPr>
            <a:stCxn id="21" idx="2"/>
            <a:endCxn id="18" idx="0"/>
          </p:cNvCxnSpPr>
          <p:nvPr/>
        </p:nvCxnSpPr>
        <p:spPr>
          <a:xfrm>
            <a:off x="9647237" y="2220187"/>
            <a:ext cx="0" cy="649773"/>
          </a:xfrm>
          <a:prstGeom prst="straightConnector1">
            <a:avLst/>
          </a:prstGeom>
          <a:ln w="38100">
            <a:solidFill>
              <a:srgbClr val="FF5D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/>
          <p:cNvCxnSpPr>
            <a:cxnSpLocks/>
            <a:stCxn id="18" idx="2"/>
          </p:cNvCxnSpPr>
          <p:nvPr/>
        </p:nvCxnSpPr>
        <p:spPr>
          <a:xfrm>
            <a:off x="9647237" y="3631960"/>
            <a:ext cx="0" cy="649743"/>
          </a:xfrm>
          <a:prstGeom prst="straightConnector1">
            <a:avLst/>
          </a:prstGeom>
          <a:ln w="38100">
            <a:solidFill>
              <a:srgbClr val="FF5D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laborazione 44"/>
          <p:cNvSpPr/>
          <p:nvPr/>
        </p:nvSpPr>
        <p:spPr bwMode="auto">
          <a:xfrm>
            <a:off x="9037636" y="4281703"/>
            <a:ext cx="1219201" cy="762000"/>
          </a:xfrm>
          <a:prstGeom prst="flowChartProcess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View2</a:t>
            </a:r>
          </a:p>
        </p:txBody>
      </p:sp>
      <p:sp>
        <p:nvSpPr>
          <p:cNvPr id="46" name="Elaborazione 45"/>
          <p:cNvSpPr/>
          <p:nvPr/>
        </p:nvSpPr>
        <p:spPr bwMode="auto">
          <a:xfrm>
            <a:off x="10714036" y="4281703"/>
            <a:ext cx="1219201" cy="762000"/>
          </a:xfrm>
          <a:prstGeom prst="flowChartProcess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View3</a:t>
            </a:r>
          </a:p>
        </p:txBody>
      </p:sp>
      <p:sp>
        <p:nvSpPr>
          <p:cNvPr id="47" name="Elaborazione 46"/>
          <p:cNvSpPr/>
          <p:nvPr/>
        </p:nvSpPr>
        <p:spPr bwMode="auto">
          <a:xfrm>
            <a:off x="7361236" y="4255438"/>
            <a:ext cx="1219201" cy="762000"/>
          </a:xfrm>
          <a:prstGeom prst="flowChartProcess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View1</a:t>
            </a:r>
          </a:p>
        </p:txBody>
      </p:sp>
      <p:cxnSp>
        <p:nvCxnSpPr>
          <p:cNvPr id="49" name="Connettore 2 48"/>
          <p:cNvCxnSpPr>
            <a:stCxn id="18" idx="2"/>
            <a:endCxn id="47" idx="0"/>
          </p:cNvCxnSpPr>
          <p:nvPr/>
        </p:nvCxnSpPr>
        <p:spPr>
          <a:xfrm flipH="1">
            <a:off x="7970837" y="3631960"/>
            <a:ext cx="1676400" cy="623478"/>
          </a:xfrm>
          <a:prstGeom prst="straightConnector1">
            <a:avLst/>
          </a:prstGeom>
          <a:ln w="38100">
            <a:solidFill>
              <a:srgbClr val="FF5D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/>
          <p:cNvCxnSpPr>
            <a:stCxn id="18" idx="2"/>
            <a:endCxn id="46" idx="0"/>
          </p:cNvCxnSpPr>
          <p:nvPr/>
        </p:nvCxnSpPr>
        <p:spPr>
          <a:xfrm>
            <a:off x="9647237" y="3631960"/>
            <a:ext cx="1676400" cy="649743"/>
          </a:xfrm>
          <a:prstGeom prst="straightConnector1">
            <a:avLst/>
          </a:prstGeom>
          <a:ln w="38100">
            <a:solidFill>
              <a:srgbClr val="FF5D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23101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Layout - Gerarchia di Ereditarietà</a:t>
            </a:r>
          </a:p>
        </p:txBody>
      </p:sp>
      <p:sp>
        <p:nvSpPr>
          <p:cNvPr id="2" name="Elaborazione 1"/>
          <p:cNvSpPr/>
          <p:nvPr/>
        </p:nvSpPr>
        <p:spPr bwMode="auto">
          <a:xfrm>
            <a:off x="9913937" y="5694371"/>
            <a:ext cx="1600200" cy="762000"/>
          </a:xfrm>
          <a:prstGeom prst="flowChartProcess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View</a:t>
            </a:r>
          </a:p>
        </p:txBody>
      </p:sp>
      <p:sp>
        <p:nvSpPr>
          <p:cNvPr id="13" name="Elaborazione 12"/>
          <p:cNvSpPr/>
          <p:nvPr/>
        </p:nvSpPr>
        <p:spPr bwMode="auto">
          <a:xfrm>
            <a:off x="8580437" y="4281703"/>
            <a:ext cx="2133600" cy="762000"/>
          </a:xfrm>
          <a:prstGeom prst="flowChartProcess">
            <a:avLst/>
          </a:prstGeom>
          <a:solidFill>
            <a:srgbClr val="107C1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Layout</a:t>
            </a:r>
          </a:p>
        </p:txBody>
      </p:sp>
      <p:sp>
        <p:nvSpPr>
          <p:cNvPr id="16" name="Elaborazione 15"/>
          <p:cNvSpPr/>
          <p:nvPr/>
        </p:nvSpPr>
        <p:spPr bwMode="auto">
          <a:xfrm>
            <a:off x="7780337" y="5694371"/>
            <a:ext cx="1600200" cy="762000"/>
          </a:xfrm>
          <a:prstGeom prst="flowChartProcess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Page</a:t>
            </a:r>
          </a:p>
        </p:txBody>
      </p:sp>
      <p:sp>
        <p:nvSpPr>
          <p:cNvPr id="18" name="Elaborazione 17"/>
          <p:cNvSpPr/>
          <p:nvPr/>
        </p:nvSpPr>
        <p:spPr bwMode="auto">
          <a:xfrm>
            <a:off x="8580437" y="2869960"/>
            <a:ext cx="2133600" cy="762000"/>
          </a:xfrm>
          <a:prstGeom prst="flowChartProcess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VisualElement</a:t>
            </a:r>
          </a:p>
        </p:txBody>
      </p:sp>
      <p:sp>
        <p:nvSpPr>
          <p:cNvPr id="21" name="Elaborazione 20"/>
          <p:cNvSpPr/>
          <p:nvPr/>
        </p:nvSpPr>
        <p:spPr bwMode="auto">
          <a:xfrm>
            <a:off x="8580437" y="1458187"/>
            <a:ext cx="2133600" cy="762000"/>
          </a:xfrm>
          <a:prstGeom prst="flowChartProcess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Element</a:t>
            </a:r>
          </a:p>
        </p:txBody>
      </p:sp>
      <p:sp>
        <p:nvSpPr>
          <p:cNvPr id="4" name="Freccia in su 3"/>
          <p:cNvSpPr/>
          <p:nvPr/>
        </p:nvSpPr>
        <p:spPr bwMode="auto">
          <a:xfrm>
            <a:off x="8779137" y="5105214"/>
            <a:ext cx="381000" cy="525647"/>
          </a:xfrm>
          <a:prstGeom prst="upArrow">
            <a:avLst/>
          </a:prstGeom>
          <a:solidFill>
            <a:srgbClr val="FF5D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2" name="Freccia in su 21"/>
          <p:cNvSpPr/>
          <p:nvPr/>
        </p:nvSpPr>
        <p:spPr bwMode="auto">
          <a:xfrm>
            <a:off x="10143987" y="5105214"/>
            <a:ext cx="381000" cy="525647"/>
          </a:xfrm>
          <a:prstGeom prst="upArrow">
            <a:avLst/>
          </a:prstGeom>
          <a:solidFill>
            <a:srgbClr val="FF5D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3" name="Freccia in su 22"/>
          <p:cNvSpPr/>
          <p:nvPr/>
        </p:nvSpPr>
        <p:spPr bwMode="auto">
          <a:xfrm>
            <a:off x="9456737" y="3688962"/>
            <a:ext cx="381000" cy="525647"/>
          </a:xfrm>
          <a:prstGeom prst="upArrow">
            <a:avLst/>
          </a:prstGeom>
          <a:solidFill>
            <a:srgbClr val="FF5D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4" name="Freccia in su 23"/>
          <p:cNvSpPr/>
          <p:nvPr/>
        </p:nvSpPr>
        <p:spPr bwMode="auto">
          <a:xfrm>
            <a:off x="9456737" y="2278062"/>
            <a:ext cx="381000" cy="525647"/>
          </a:xfrm>
          <a:prstGeom prst="upArrow">
            <a:avLst/>
          </a:prstGeom>
          <a:solidFill>
            <a:srgbClr val="FF5D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30079" y="4511401"/>
            <a:ext cx="6807358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270" marR="100170" lvl="0">
              <a:tabLst>
                <a:tab pos="483580" algn="l"/>
              </a:tabLst>
            </a:pP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Eredita da VisualElement, Element ma non da View</a:t>
            </a:r>
          </a:p>
          <a:p>
            <a:pPr marL="17270" marR="100170" lvl="0">
              <a:tabLst>
                <a:tab pos="483580" algn="l"/>
              </a:tabLst>
            </a:pPr>
            <a:r>
              <a:rPr lang="it-IT" sz="2720" b="1" dirty="0">
                <a:solidFill>
                  <a:srgbClr val="505050"/>
                </a:solidFill>
                <a:latin typeface="Segoe UI Light"/>
                <a:cs typeface="Segoe UI Light"/>
              </a:rPr>
              <a:t>Esempi</a:t>
            </a: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: Grid, StackLayout, AbsoluteLayout...</a:t>
            </a:r>
          </a:p>
        </p:txBody>
      </p:sp>
      <p:sp>
        <p:nvSpPr>
          <p:cNvPr id="19" name="object 2"/>
          <p:cNvSpPr txBox="1"/>
          <p:nvPr/>
        </p:nvSpPr>
        <p:spPr>
          <a:xfrm>
            <a:off x="729693" y="1698373"/>
            <a:ext cx="6555344" cy="2511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Un Layout in Forms rappresenta un nodo nell’albero della pagina avente proprietà visuali e un comportamento</a:t>
            </a:r>
          </a:p>
          <a:p>
            <a:pPr marL="17270" marR="100170">
              <a:tabLst>
                <a:tab pos="483580" algn="l"/>
              </a:tabLst>
            </a:pPr>
            <a:endParaRPr lang="it-IT" sz="2720" dirty="0">
              <a:latin typeface="Segoe UI Light"/>
              <a:cs typeface="Segoe UI Light"/>
            </a:endParaRPr>
          </a:p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È responsabile della posizione e dimensione dei suoi nodi figlio</a:t>
            </a:r>
          </a:p>
        </p:txBody>
      </p:sp>
    </p:spTree>
    <p:extLst>
      <p:ext uri="{BB962C8B-B14F-4D97-AF65-F5344CB8AC3E}">
        <p14:creationId xmlns:p14="http://schemas.microsoft.com/office/powerpoint/2010/main" val="377828995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Layout - Ciclo di Vita</a:t>
            </a:r>
          </a:p>
        </p:txBody>
      </p:sp>
      <p:sp>
        <p:nvSpPr>
          <p:cNvPr id="32" name="object 2"/>
          <p:cNvSpPr txBox="1"/>
          <p:nvPr/>
        </p:nvSpPr>
        <p:spPr>
          <a:xfrm>
            <a:off x="729693" y="1698373"/>
            <a:ext cx="11293124" cy="83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La creazione e l’aggiornamento di un Layout in Xamarin.Forms attraversano due fasi (o cicli):</a:t>
            </a:r>
          </a:p>
        </p:txBody>
      </p:sp>
      <p:sp>
        <p:nvSpPr>
          <p:cNvPr id="3" name="Rettangolo 2"/>
          <p:cNvSpPr/>
          <p:nvPr/>
        </p:nvSpPr>
        <p:spPr>
          <a:xfrm>
            <a:off x="729693" y="2882963"/>
            <a:ext cx="5464628" cy="360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270" marR="100170" lvl="0" algn="ctr">
              <a:spcAft>
                <a:spcPts val="600"/>
              </a:spcAft>
              <a:tabLst>
                <a:tab pos="483580" algn="l"/>
              </a:tabLst>
            </a:pPr>
            <a:r>
              <a:rPr lang="it-IT" sz="2720" b="1" dirty="0">
                <a:solidFill>
                  <a:srgbClr val="505050"/>
                </a:solidFill>
                <a:latin typeface="Segoe UI Light"/>
                <a:cs typeface="Segoe UI Light"/>
              </a:rPr>
              <a:t>Invalidation Cycle (IC)</a:t>
            </a:r>
          </a:p>
          <a:p>
            <a:pPr marL="360170" marR="100170" lvl="0" indent="-3429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450" dirty="0">
                <a:solidFill>
                  <a:srgbClr val="505050"/>
                </a:solidFill>
                <a:latin typeface="Segoe UI Light"/>
                <a:cs typeface="Segoe UI Light"/>
              </a:rPr>
              <a:t>Dal nodo di più basso livello, si notifica ricorsivamente il nodo padre dell’invalidazione (aggiornamento) del proprio Layout</a:t>
            </a:r>
          </a:p>
          <a:p>
            <a:pPr marL="360170" marR="100170" lvl="0" indent="-3429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endParaRPr lang="it-IT" sz="2450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360170" marR="100170" lvl="0" indent="-3429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450" dirty="0">
                <a:solidFill>
                  <a:srgbClr val="505050"/>
                </a:solidFill>
                <a:latin typeface="Segoe UI Light"/>
                <a:cs typeface="Segoe UI Light"/>
              </a:rPr>
              <a:t>Ha termine una volta raggiunto il nodo radice (e.g. Page) o se il padre decide di ignorare l’invalidazione</a:t>
            </a:r>
            <a:endParaRPr lang="it-IT" sz="2450" dirty="0"/>
          </a:p>
        </p:txBody>
      </p:sp>
      <p:sp>
        <p:nvSpPr>
          <p:cNvPr id="9" name="Rettangolo 8"/>
          <p:cNvSpPr/>
          <p:nvPr/>
        </p:nvSpPr>
        <p:spPr>
          <a:xfrm>
            <a:off x="6523037" y="2853254"/>
            <a:ext cx="5499780" cy="3227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270" marR="100170" lvl="0" algn="ctr">
              <a:spcAft>
                <a:spcPts val="600"/>
              </a:spcAft>
              <a:tabLst>
                <a:tab pos="483580" algn="l"/>
              </a:tabLst>
            </a:pPr>
            <a:r>
              <a:rPr lang="it-IT" sz="2720" b="1" dirty="0">
                <a:solidFill>
                  <a:srgbClr val="505050"/>
                </a:solidFill>
                <a:latin typeface="Segoe UI Light"/>
                <a:cs typeface="Segoe UI Light"/>
              </a:rPr>
              <a:t>Layout Cycle (LC)</a:t>
            </a:r>
            <a:endParaRPr lang="it-IT" sz="2720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360170" marR="100170" lvl="0" indent="-3429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450" dirty="0">
                <a:solidFill>
                  <a:srgbClr val="505050"/>
                </a:solidFill>
                <a:latin typeface="Segoe UI Light"/>
                <a:cs typeface="Segoe UI Light"/>
              </a:rPr>
              <a:t>A seguito dell’invalidazione e procedendo top-bottom, la pagina riorganizza il layout degli elementi etichettati come "invalidati"</a:t>
            </a:r>
          </a:p>
          <a:p>
            <a:pPr marL="360170" marR="100170" lvl="0" indent="-3429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endParaRPr lang="it-IT" sz="2450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360170" marR="100170" lvl="0" indent="-3429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450" dirty="0">
                <a:solidFill>
                  <a:srgbClr val="505050"/>
                </a:solidFill>
                <a:latin typeface="Segoe UI Light"/>
                <a:cs typeface="Segoe UI Light"/>
              </a:rPr>
              <a:t>La riorganizzazione termina con l’ultimo elemento invalidato</a:t>
            </a:r>
          </a:p>
        </p:txBody>
      </p:sp>
      <p:cxnSp>
        <p:nvCxnSpPr>
          <p:cNvPr id="8" name="Connettore diritto 9"/>
          <p:cNvCxnSpPr>
            <a:cxnSpLocks/>
          </p:cNvCxnSpPr>
          <p:nvPr/>
        </p:nvCxnSpPr>
        <p:spPr>
          <a:xfrm>
            <a:off x="6339815" y="2423877"/>
            <a:ext cx="0" cy="4190835"/>
          </a:xfrm>
          <a:prstGeom prst="line">
            <a:avLst/>
          </a:prstGeom>
          <a:ln w="19050">
            <a:solidFill>
              <a:srgbClr val="505050"/>
            </a:solidFill>
            <a:headEnd type="none"/>
            <a:tailEnd type="non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97983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Invalidation Cycle</a:t>
            </a:r>
          </a:p>
        </p:txBody>
      </p:sp>
      <p:sp>
        <p:nvSpPr>
          <p:cNvPr id="15" name="Rettangolo 14"/>
          <p:cNvSpPr/>
          <p:nvPr/>
        </p:nvSpPr>
        <p:spPr bwMode="auto">
          <a:xfrm>
            <a:off x="729693" y="1698373"/>
            <a:ext cx="3352800" cy="1447800"/>
          </a:xfrm>
          <a:prstGeom prst="rect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VisualElement.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InvalidateMeasureInternal()</a:t>
            </a:r>
          </a:p>
        </p:txBody>
      </p:sp>
      <p:sp>
        <p:nvSpPr>
          <p:cNvPr id="16" name="Rettangolo 15"/>
          <p:cNvSpPr/>
          <p:nvPr/>
        </p:nvSpPr>
        <p:spPr bwMode="auto">
          <a:xfrm>
            <a:off x="5082085" y="1698373"/>
            <a:ext cx="3352800" cy="1447800"/>
          </a:xfrm>
          <a:prstGeom prst="rect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VisualElement.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MeasureInvalidated</a:t>
            </a:r>
          </a:p>
        </p:txBody>
      </p:sp>
      <p:sp>
        <p:nvSpPr>
          <p:cNvPr id="17" name="Freccia in su 16"/>
          <p:cNvSpPr/>
          <p:nvPr/>
        </p:nvSpPr>
        <p:spPr bwMode="auto">
          <a:xfrm rot="5400000" flipH="1">
            <a:off x="4429889" y="2005525"/>
            <a:ext cx="304800" cy="833496"/>
          </a:xfrm>
          <a:prstGeom prst="upArrow">
            <a:avLst>
              <a:gd name="adj1" fmla="val 35000"/>
              <a:gd name="adj2" fmla="val 42500"/>
            </a:avLst>
          </a:prstGeom>
          <a:solidFill>
            <a:srgbClr val="FF5D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8" name="object 19"/>
          <p:cNvSpPr/>
          <p:nvPr/>
        </p:nvSpPr>
        <p:spPr>
          <a:xfrm>
            <a:off x="5180393" y="1836183"/>
            <a:ext cx="384098" cy="417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/>
          <p:cNvSpPr/>
          <p:nvPr/>
        </p:nvSpPr>
        <p:spPr>
          <a:xfrm>
            <a:off x="5227637" y="1860554"/>
            <a:ext cx="294640" cy="327660"/>
          </a:xfrm>
          <a:custGeom>
            <a:avLst/>
            <a:gdLst/>
            <a:ahLst/>
            <a:cxnLst/>
            <a:rect l="l" t="t" r="r" b="b"/>
            <a:pathLst>
              <a:path w="294639" h="327660">
                <a:moveTo>
                  <a:pt x="178815" y="0"/>
                </a:moveTo>
                <a:lnTo>
                  <a:pt x="118999" y="92202"/>
                </a:lnTo>
                <a:lnTo>
                  <a:pt x="143637" y="103124"/>
                </a:lnTo>
                <a:lnTo>
                  <a:pt x="68452" y="182118"/>
                </a:lnTo>
                <a:lnTo>
                  <a:pt x="93090" y="195325"/>
                </a:lnTo>
                <a:lnTo>
                  <a:pt x="0" y="327660"/>
                </a:lnTo>
                <a:lnTo>
                  <a:pt x="157734" y="226314"/>
                </a:lnTo>
                <a:lnTo>
                  <a:pt x="127762" y="212217"/>
                </a:lnTo>
                <a:lnTo>
                  <a:pt x="225805" y="147193"/>
                </a:lnTo>
                <a:lnTo>
                  <a:pt x="190626" y="127127"/>
                </a:lnTo>
                <a:lnTo>
                  <a:pt x="294132" y="59055"/>
                </a:lnTo>
                <a:lnTo>
                  <a:pt x="17881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/>
          <p:cNvSpPr/>
          <p:nvPr/>
        </p:nvSpPr>
        <p:spPr>
          <a:xfrm>
            <a:off x="5227637" y="1860554"/>
            <a:ext cx="294640" cy="327660"/>
          </a:xfrm>
          <a:custGeom>
            <a:avLst/>
            <a:gdLst/>
            <a:ahLst/>
            <a:cxnLst/>
            <a:rect l="l" t="t" r="r" b="b"/>
            <a:pathLst>
              <a:path w="294639" h="327660">
                <a:moveTo>
                  <a:pt x="178815" y="0"/>
                </a:moveTo>
                <a:lnTo>
                  <a:pt x="118999" y="92202"/>
                </a:lnTo>
                <a:lnTo>
                  <a:pt x="143637" y="103124"/>
                </a:lnTo>
                <a:lnTo>
                  <a:pt x="68452" y="182118"/>
                </a:lnTo>
                <a:lnTo>
                  <a:pt x="93090" y="195325"/>
                </a:lnTo>
                <a:lnTo>
                  <a:pt x="0" y="327660"/>
                </a:lnTo>
                <a:lnTo>
                  <a:pt x="157734" y="226314"/>
                </a:lnTo>
                <a:lnTo>
                  <a:pt x="127762" y="212217"/>
                </a:lnTo>
                <a:lnTo>
                  <a:pt x="225805" y="147193"/>
                </a:lnTo>
                <a:lnTo>
                  <a:pt x="190626" y="127127"/>
                </a:lnTo>
                <a:lnTo>
                  <a:pt x="294132" y="59055"/>
                </a:lnTo>
                <a:lnTo>
                  <a:pt x="178815" y="0"/>
                </a:lnTo>
                <a:close/>
              </a:path>
            </a:pathLst>
          </a:custGeom>
          <a:ln w="9144">
            <a:solidFill>
              <a:srgbClr val="94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Decisione 6"/>
          <p:cNvSpPr/>
          <p:nvPr/>
        </p:nvSpPr>
        <p:spPr bwMode="auto">
          <a:xfrm>
            <a:off x="7962538" y="4749120"/>
            <a:ext cx="2209800" cy="1271403"/>
          </a:xfrm>
          <a:prstGeom prst="flowChartDecision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Nodo Radice?</a:t>
            </a:r>
          </a:p>
        </p:txBody>
      </p:sp>
      <p:sp>
        <p:nvSpPr>
          <p:cNvPr id="21" name="Freccia curva 20"/>
          <p:cNvSpPr/>
          <p:nvPr/>
        </p:nvSpPr>
        <p:spPr bwMode="auto">
          <a:xfrm rot="5400000">
            <a:off x="7721115" y="3169132"/>
            <a:ext cx="2282523" cy="685800"/>
          </a:xfrm>
          <a:prstGeom prst="bentArrow">
            <a:avLst>
              <a:gd name="adj1" fmla="val 13231"/>
              <a:gd name="adj2" fmla="val 19614"/>
              <a:gd name="adj3" fmla="val 20289"/>
              <a:gd name="adj4" fmla="val 32531"/>
            </a:avLst>
          </a:prstGeom>
          <a:solidFill>
            <a:srgbClr val="FF5D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4" name="object 24"/>
          <p:cNvSpPr/>
          <p:nvPr/>
        </p:nvSpPr>
        <p:spPr>
          <a:xfrm rot="1391887">
            <a:off x="4218999" y="3200849"/>
            <a:ext cx="3660026" cy="2187231"/>
          </a:xfrm>
          <a:custGeom>
            <a:avLst/>
            <a:gdLst/>
            <a:ahLst/>
            <a:cxnLst/>
            <a:rect l="l" t="t" r="r" b="b"/>
            <a:pathLst>
              <a:path w="2764790" h="723900">
                <a:moveTo>
                  <a:pt x="2735479" y="491759"/>
                </a:moveTo>
                <a:lnTo>
                  <a:pt x="2705989" y="518921"/>
                </a:lnTo>
                <a:lnTo>
                  <a:pt x="2694813" y="525525"/>
                </a:lnTo>
                <a:lnTo>
                  <a:pt x="2707386" y="548182"/>
                </a:lnTo>
                <a:lnTo>
                  <a:pt x="2743327" y="522985"/>
                </a:lnTo>
                <a:lnTo>
                  <a:pt x="2757932" y="504697"/>
                </a:lnTo>
                <a:lnTo>
                  <a:pt x="2758313" y="504189"/>
                </a:lnTo>
                <a:lnTo>
                  <a:pt x="2758566" y="503681"/>
                </a:lnTo>
                <a:lnTo>
                  <a:pt x="2761741" y="496061"/>
                </a:lnTo>
                <a:lnTo>
                  <a:pt x="2762721" y="492632"/>
                </a:lnTo>
                <a:lnTo>
                  <a:pt x="2735072" y="492632"/>
                </a:lnTo>
                <a:lnTo>
                  <a:pt x="2735479" y="491759"/>
                </a:lnTo>
                <a:close/>
              </a:path>
              <a:path w="2764790" h="723900">
                <a:moveTo>
                  <a:pt x="2735961" y="490981"/>
                </a:moveTo>
                <a:lnTo>
                  <a:pt x="2735479" y="491759"/>
                </a:lnTo>
                <a:lnTo>
                  <a:pt x="2735072" y="492632"/>
                </a:lnTo>
                <a:lnTo>
                  <a:pt x="2735961" y="490981"/>
                </a:lnTo>
                <a:close/>
              </a:path>
              <a:path w="2764790" h="723900">
                <a:moveTo>
                  <a:pt x="2763193" y="490981"/>
                </a:moveTo>
                <a:lnTo>
                  <a:pt x="2735961" y="490981"/>
                </a:lnTo>
                <a:lnTo>
                  <a:pt x="2735072" y="492632"/>
                </a:lnTo>
                <a:lnTo>
                  <a:pt x="2762721" y="492632"/>
                </a:lnTo>
                <a:lnTo>
                  <a:pt x="2763193" y="490981"/>
                </a:lnTo>
                <a:close/>
              </a:path>
              <a:path w="2764790" h="723900">
                <a:moveTo>
                  <a:pt x="2738095" y="484462"/>
                </a:moveTo>
                <a:lnTo>
                  <a:pt x="2736850" y="488822"/>
                </a:lnTo>
                <a:lnTo>
                  <a:pt x="2735479" y="491759"/>
                </a:lnTo>
                <a:lnTo>
                  <a:pt x="2735961" y="490981"/>
                </a:lnTo>
                <a:lnTo>
                  <a:pt x="2763193" y="490981"/>
                </a:lnTo>
                <a:lnTo>
                  <a:pt x="2763520" y="489838"/>
                </a:lnTo>
                <a:lnTo>
                  <a:pt x="2763774" y="488314"/>
                </a:lnTo>
                <a:lnTo>
                  <a:pt x="2764003" y="485901"/>
                </a:lnTo>
                <a:lnTo>
                  <a:pt x="2737992" y="485901"/>
                </a:lnTo>
                <a:lnTo>
                  <a:pt x="2738095" y="484462"/>
                </a:lnTo>
                <a:close/>
              </a:path>
              <a:path w="2764790" h="723900">
                <a:moveTo>
                  <a:pt x="2738374" y="483488"/>
                </a:moveTo>
                <a:lnTo>
                  <a:pt x="2738095" y="484462"/>
                </a:lnTo>
                <a:lnTo>
                  <a:pt x="2737992" y="485901"/>
                </a:lnTo>
                <a:lnTo>
                  <a:pt x="2738374" y="483488"/>
                </a:lnTo>
                <a:close/>
              </a:path>
              <a:path w="2764790" h="723900">
                <a:moveTo>
                  <a:pt x="2764233" y="483488"/>
                </a:moveTo>
                <a:lnTo>
                  <a:pt x="2738374" y="483488"/>
                </a:lnTo>
                <a:lnTo>
                  <a:pt x="2737992" y="485901"/>
                </a:lnTo>
                <a:lnTo>
                  <a:pt x="2764003" y="485901"/>
                </a:lnTo>
                <a:lnTo>
                  <a:pt x="2764233" y="483488"/>
                </a:lnTo>
                <a:close/>
              </a:path>
              <a:path w="2764790" h="723900">
                <a:moveTo>
                  <a:pt x="2738374" y="480567"/>
                </a:moveTo>
                <a:lnTo>
                  <a:pt x="2738095" y="484462"/>
                </a:lnTo>
                <a:lnTo>
                  <a:pt x="2738374" y="483488"/>
                </a:lnTo>
                <a:lnTo>
                  <a:pt x="2764233" y="483488"/>
                </a:lnTo>
                <a:lnTo>
                  <a:pt x="2764282" y="482980"/>
                </a:lnTo>
                <a:lnTo>
                  <a:pt x="2738374" y="480567"/>
                </a:lnTo>
                <a:close/>
              </a:path>
              <a:path w="2764790" h="723900">
                <a:moveTo>
                  <a:pt x="2672461" y="536651"/>
                </a:moveTo>
                <a:lnTo>
                  <a:pt x="2630932" y="553567"/>
                </a:lnTo>
                <a:lnTo>
                  <a:pt x="2601467" y="563638"/>
                </a:lnTo>
                <a:lnTo>
                  <a:pt x="2609215" y="588378"/>
                </a:lnTo>
                <a:lnTo>
                  <a:pt x="2653791" y="572681"/>
                </a:lnTo>
                <a:lnTo>
                  <a:pt x="2683383" y="560171"/>
                </a:lnTo>
                <a:lnTo>
                  <a:pt x="2672461" y="536651"/>
                </a:lnTo>
                <a:close/>
              </a:path>
              <a:path w="2764790" h="723900">
                <a:moveTo>
                  <a:pt x="2576829" y="571157"/>
                </a:moveTo>
                <a:lnTo>
                  <a:pt x="2570734" y="572985"/>
                </a:lnTo>
                <a:lnTo>
                  <a:pt x="2553842" y="577811"/>
                </a:lnTo>
                <a:lnTo>
                  <a:pt x="2536443" y="582523"/>
                </a:lnTo>
                <a:lnTo>
                  <a:pt x="2502408" y="591032"/>
                </a:lnTo>
                <a:lnTo>
                  <a:pt x="2508504" y="616191"/>
                </a:lnTo>
                <a:lnTo>
                  <a:pt x="2524633" y="612254"/>
                </a:lnTo>
                <a:lnTo>
                  <a:pt x="2543175" y="607529"/>
                </a:lnTo>
                <a:lnTo>
                  <a:pt x="2560954" y="602716"/>
                </a:lnTo>
                <a:lnTo>
                  <a:pt x="2584196" y="595985"/>
                </a:lnTo>
                <a:lnTo>
                  <a:pt x="2576829" y="571157"/>
                </a:lnTo>
                <a:close/>
              </a:path>
              <a:path w="2764790" h="723900">
                <a:moveTo>
                  <a:pt x="2477389" y="596874"/>
                </a:moveTo>
                <a:lnTo>
                  <a:pt x="2439289" y="605218"/>
                </a:lnTo>
                <a:lnTo>
                  <a:pt x="2417953" y="609574"/>
                </a:lnTo>
                <a:lnTo>
                  <a:pt x="2401697" y="612698"/>
                </a:lnTo>
                <a:lnTo>
                  <a:pt x="2406650" y="638136"/>
                </a:lnTo>
                <a:lnTo>
                  <a:pt x="2423287" y="634961"/>
                </a:lnTo>
                <a:lnTo>
                  <a:pt x="2465578" y="626059"/>
                </a:lnTo>
                <a:lnTo>
                  <a:pt x="2483104" y="622172"/>
                </a:lnTo>
                <a:lnTo>
                  <a:pt x="2477389" y="596874"/>
                </a:lnTo>
                <a:close/>
              </a:path>
              <a:path w="2764790" h="723900">
                <a:moveTo>
                  <a:pt x="2376297" y="617562"/>
                </a:moveTo>
                <a:lnTo>
                  <a:pt x="2373884" y="618020"/>
                </a:lnTo>
                <a:lnTo>
                  <a:pt x="2327655" y="626186"/>
                </a:lnTo>
                <a:lnTo>
                  <a:pt x="2299970" y="630694"/>
                </a:lnTo>
                <a:lnTo>
                  <a:pt x="2304161" y="656272"/>
                </a:lnTo>
                <a:lnTo>
                  <a:pt x="2332228" y="651687"/>
                </a:lnTo>
                <a:lnTo>
                  <a:pt x="2378710" y="643470"/>
                </a:lnTo>
                <a:lnTo>
                  <a:pt x="2381123" y="643013"/>
                </a:lnTo>
                <a:lnTo>
                  <a:pt x="2376297" y="617562"/>
                </a:lnTo>
                <a:close/>
              </a:path>
              <a:path w="2764790" h="723900">
                <a:moveTo>
                  <a:pt x="2274697" y="634771"/>
                </a:moveTo>
                <a:lnTo>
                  <a:pt x="2229485" y="641451"/>
                </a:lnTo>
                <a:lnTo>
                  <a:pt x="2197862" y="645807"/>
                </a:lnTo>
                <a:lnTo>
                  <a:pt x="2201417" y="671474"/>
                </a:lnTo>
                <a:lnTo>
                  <a:pt x="2233295" y="667092"/>
                </a:lnTo>
                <a:lnTo>
                  <a:pt x="2278379" y="660399"/>
                </a:lnTo>
                <a:lnTo>
                  <a:pt x="2274697" y="634771"/>
                </a:lnTo>
                <a:close/>
              </a:path>
              <a:path w="2764790" h="723900">
                <a:moveTo>
                  <a:pt x="2172335" y="649262"/>
                </a:moveTo>
                <a:lnTo>
                  <a:pt x="2124202" y="655332"/>
                </a:lnTo>
                <a:lnTo>
                  <a:pt x="2095246" y="658621"/>
                </a:lnTo>
                <a:lnTo>
                  <a:pt x="2098293" y="684364"/>
                </a:lnTo>
                <a:lnTo>
                  <a:pt x="2127504" y="681024"/>
                </a:lnTo>
                <a:lnTo>
                  <a:pt x="2175510" y="674966"/>
                </a:lnTo>
                <a:lnTo>
                  <a:pt x="2172335" y="649262"/>
                </a:lnTo>
                <a:close/>
              </a:path>
              <a:path w="2764790" h="723900">
                <a:moveTo>
                  <a:pt x="2069591" y="661568"/>
                </a:moveTo>
                <a:lnTo>
                  <a:pt x="2013077" y="667486"/>
                </a:lnTo>
                <a:lnTo>
                  <a:pt x="1992502" y="669416"/>
                </a:lnTo>
                <a:lnTo>
                  <a:pt x="1994915" y="695210"/>
                </a:lnTo>
                <a:lnTo>
                  <a:pt x="2015743" y="693254"/>
                </a:lnTo>
                <a:lnTo>
                  <a:pt x="2072513" y="687298"/>
                </a:lnTo>
                <a:lnTo>
                  <a:pt x="2069591" y="661568"/>
                </a:lnTo>
                <a:close/>
              </a:path>
              <a:path w="2764790" h="723900">
                <a:moveTo>
                  <a:pt x="1966722" y="671855"/>
                </a:moveTo>
                <a:lnTo>
                  <a:pt x="1955546" y="672909"/>
                </a:lnTo>
                <a:lnTo>
                  <a:pt x="1896872" y="677849"/>
                </a:lnTo>
                <a:lnTo>
                  <a:pt x="1889505" y="678383"/>
                </a:lnTo>
                <a:lnTo>
                  <a:pt x="1891411" y="704227"/>
                </a:lnTo>
                <a:lnTo>
                  <a:pt x="1957959" y="698703"/>
                </a:lnTo>
                <a:lnTo>
                  <a:pt x="1969135" y="697649"/>
                </a:lnTo>
                <a:lnTo>
                  <a:pt x="1966722" y="671855"/>
                </a:lnTo>
                <a:close/>
              </a:path>
              <a:path w="2764790" h="723900">
                <a:moveTo>
                  <a:pt x="1863725" y="680275"/>
                </a:moveTo>
                <a:lnTo>
                  <a:pt x="1786254" y="685495"/>
                </a:lnTo>
                <a:lnTo>
                  <a:pt x="1787905" y="711352"/>
                </a:lnTo>
                <a:lnTo>
                  <a:pt x="1865629" y="706119"/>
                </a:lnTo>
                <a:lnTo>
                  <a:pt x="1863725" y="680275"/>
                </a:lnTo>
                <a:close/>
              </a:path>
              <a:path w="2764790" h="723900">
                <a:moveTo>
                  <a:pt x="1760474" y="687019"/>
                </a:moveTo>
                <a:lnTo>
                  <a:pt x="1715515" y="689533"/>
                </a:lnTo>
                <a:lnTo>
                  <a:pt x="1683003" y="690981"/>
                </a:lnTo>
                <a:lnTo>
                  <a:pt x="1684147" y="716864"/>
                </a:lnTo>
                <a:lnTo>
                  <a:pt x="1716913" y="715403"/>
                </a:lnTo>
                <a:lnTo>
                  <a:pt x="1761998" y="712889"/>
                </a:lnTo>
                <a:lnTo>
                  <a:pt x="1760474" y="687019"/>
                </a:lnTo>
                <a:close/>
              </a:path>
              <a:path w="2764790" h="723900">
                <a:moveTo>
                  <a:pt x="1657096" y="692137"/>
                </a:moveTo>
                <a:lnTo>
                  <a:pt x="1653793" y="692289"/>
                </a:lnTo>
                <a:lnTo>
                  <a:pt x="1579752" y="694778"/>
                </a:lnTo>
                <a:lnTo>
                  <a:pt x="1580388" y="720674"/>
                </a:lnTo>
                <a:lnTo>
                  <a:pt x="1654937" y="718172"/>
                </a:lnTo>
                <a:lnTo>
                  <a:pt x="1658239" y="718019"/>
                </a:lnTo>
                <a:lnTo>
                  <a:pt x="1657096" y="692137"/>
                </a:lnTo>
                <a:close/>
              </a:path>
              <a:path w="2764790" h="723900">
                <a:moveTo>
                  <a:pt x="1553845" y="695439"/>
                </a:moveTo>
                <a:lnTo>
                  <a:pt x="1476248" y="696963"/>
                </a:lnTo>
                <a:lnTo>
                  <a:pt x="1476629" y="722871"/>
                </a:lnTo>
                <a:lnTo>
                  <a:pt x="1554479" y="721347"/>
                </a:lnTo>
                <a:lnTo>
                  <a:pt x="1553845" y="695439"/>
                </a:lnTo>
                <a:close/>
              </a:path>
              <a:path w="2764790" h="723900">
                <a:moveTo>
                  <a:pt x="1372996" y="696925"/>
                </a:moveTo>
                <a:lnTo>
                  <a:pt x="1372615" y="722833"/>
                </a:lnTo>
                <a:lnTo>
                  <a:pt x="1402714" y="723328"/>
                </a:lnTo>
                <a:lnTo>
                  <a:pt x="1450594" y="723112"/>
                </a:lnTo>
                <a:lnTo>
                  <a:pt x="1450468" y="697420"/>
                </a:lnTo>
                <a:lnTo>
                  <a:pt x="1402588" y="697420"/>
                </a:lnTo>
                <a:lnTo>
                  <a:pt x="1372996" y="696925"/>
                </a:lnTo>
                <a:close/>
              </a:path>
              <a:path w="2764790" h="723900">
                <a:moveTo>
                  <a:pt x="1450467" y="697204"/>
                </a:moveTo>
                <a:lnTo>
                  <a:pt x="1402588" y="697420"/>
                </a:lnTo>
                <a:lnTo>
                  <a:pt x="1450468" y="697420"/>
                </a:lnTo>
                <a:lnTo>
                  <a:pt x="1450467" y="697204"/>
                </a:lnTo>
                <a:close/>
              </a:path>
              <a:path w="2764790" h="723900">
                <a:moveTo>
                  <a:pt x="1270254" y="692759"/>
                </a:moveTo>
                <a:lnTo>
                  <a:pt x="1268221" y="718591"/>
                </a:lnTo>
                <a:lnTo>
                  <a:pt x="1276350" y="719213"/>
                </a:lnTo>
                <a:lnTo>
                  <a:pt x="1339850" y="722274"/>
                </a:lnTo>
                <a:lnTo>
                  <a:pt x="1346708" y="722388"/>
                </a:lnTo>
                <a:lnTo>
                  <a:pt x="1347089" y="696493"/>
                </a:lnTo>
                <a:lnTo>
                  <a:pt x="1340231" y="696379"/>
                </a:lnTo>
                <a:lnTo>
                  <a:pt x="1277620" y="693343"/>
                </a:lnTo>
                <a:lnTo>
                  <a:pt x="1270254" y="692759"/>
                </a:lnTo>
                <a:close/>
              </a:path>
              <a:path w="2764790" h="723900">
                <a:moveTo>
                  <a:pt x="1167511" y="683107"/>
                </a:moveTo>
                <a:lnTo>
                  <a:pt x="1164717" y="708850"/>
                </a:lnTo>
                <a:lnTo>
                  <a:pt x="1213104" y="714235"/>
                </a:lnTo>
                <a:lnTo>
                  <a:pt x="1242440" y="716559"/>
                </a:lnTo>
                <a:lnTo>
                  <a:pt x="1244473" y="690727"/>
                </a:lnTo>
                <a:lnTo>
                  <a:pt x="1215136" y="688416"/>
                </a:lnTo>
                <a:lnTo>
                  <a:pt x="1167511" y="683107"/>
                </a:lnTo>
                <a:close/>
              </a:path>
              <a:path w="2764790" h="723900">
                <a:moveTo>
                  <a:pt x="1065783" y="668451"/>
                </a:moveTo>
                <a:lnTo>
                  <a:pt x="1061339" y="693991"/>
                </a:lnTo>
                <a:lnTo>
                  <a:pt x="1088008" y="698538"/>
                </a:lnTo>
                <a:lnTo>
                  <a:pt x="1138555" y="705624"/>
                </a:lnTo>
                <a:lnTo>
                  <a:pt x="1142238" y="679957"/>
                </a:lnTo>
                <a:lnTo>
                  <a:pt x="1091564" y="672871"/>
                </a:lnTo>
                <a:lnTo>
                  <a:pt x="1065783" y="668451"/>
                </a:lnTo>
                <a:close/>
              </a:path>
              <a:path w="2764790" h="723900">
                <a:moveTo>
                  <a:pt x="964692" y="649109"/>
                </a:moveTo>
                <a:lnTo>
                  <a:pt x="958850" y="674344"/>
                </a:lnTo>
                <a:lnTo>
                  <a:pt x="965326" y="675830"/>
                </a:lnTo>
                <a:lnTo>
                  <a:pt x="1026287" y="687997"/>
                </a:lnTo>
                <a:lnTo>
                  <a:pt x="1035812" y="689635"/>
                </a:lnTo>
                <a:lnTo>
                  <a:pt x="1040257" y="664095"/>
                </a:lnTo>
                <a:lnTo>
                  <a:pt x="1030605" y="662457"/>
                </a:lnTo>
                <a:lnTo>
                  <a:pt x="970407" y="650430"/>
                </a:lnTo>
                <a:lnTo>
                  <a:pt x="964692" y="649109"/>
                </a:lnTo>
                <a:close/>
              </a:path>
              <a:path w="2764790" h="723900">
                <a:moveTo>
                  <a:pt x="864362" y="624522"/>
                </a:moveTo>
                <a:lnTo>
                  <a:pt x="857885" y="649592"/>
                </a:lnTo>
                <a:lnTo>
                  <a:pt x="905256" y="661936"/>
                </a:lnTo>
                <a:lnTo>
                  <a:pt x="933576" y="668502"/>
                </a:lnTo>
                <a:lnTo>
                  <a:pt x="939419" y="643267"/>
                </a:lnTo>
                <a:lnTo>
                  <a:pt x="911098" y="636701"/>
                </a:lnTo>
                <a:lnTo>
                  <a:pt x="864362" y="624522"/>
                </a:lnTo>
                <a:close/>
              </a:path>
              <a:path w="2764790" h="723900">
                <a:moveTo>
                  <a:pt x="765810" y="595147"/>
                </a:moveTo>
                <a:lnTo>
                  <a:pt x="757808" y="619810"/>
                </a:lnTo>
                <a:lnTo>
                  <a:pt x="788162" y="629551"/>
                </a:lnTo>
                <a:lnTo>
                  <a:pt x="832612" y="642556"/>
                </a:lnTo>
                <a:lnTo>
                  <a:pt x="839851" y="617689"/>
                </a:lnTo>
                <a:lnTo>
                  <a:pt x="795401" y="604697"/>
                </a:lnTo>
                <a:lnTo>
                  <a:pt x="765810" y="595147"/>
                </a:lnTo>
                <a:close/>
              </a:path>
              <a:path w="2764790" h="723900">
                <a:moveTo>
                  <a:pt x="668908" y="560831"/>
                </a:moveTo>
                <a:lnTo>
                  <a:pt x="659511" y="584974"/>
                </a:lnTo>
                <a:lnTo>
                  <a:pt x="676020" y="591413"/>
                </a:lnTo>
                <a:lnTo>
                  <a:pt x="731393" y="611263"/>
                </a:lnTo>
                <a:lnTo>
                  <a:pt x="733170" y="611847"/>
                </a:lnTo>
                <a:lnTo>
                  <a:pt x="741171" y="587197"/>
                </a:lnTo>
                <a:lnTo>
                  <a:pt x="739394" y="586600"/>
                </a:lnTo>
                <a:lnTo>
                  <a:pt x="684783" y="567016"/>
                </a:lnTo>
                <a:lnTo>
                  <a:pt x="668908" y="560831"/>
                </a:lnTo>
                <a:close/>
              </a:path>
              <a:path w="2764790" h="723900">
                <a:moveTo>
                  <a:pt x="573913" y="521461"/>
                </a:moveTo>
                <a:lnTo>
                  <a:pt x="562990" y="544931"/>
                </a:lnTo>
                <a:lnTo>
                  <a:pt x="569721" y="548068"/>
                </a:lnTo>
                <a:lnTo>
                  <a:pt x="622045" y="570433"/>
                </a:lnTo>
                <a:lnTo>
                  <a:pt x="635381" y="575576"/>
                </a:lnTo>
                <a:lnTo>
                  <a:pt x="644779" y="551433"/>
                </a:lnTo>
                <a:lnTo>
                  <a:pt x="631444" y="546277"/>
                </a:lnTo>
                <a:lnTo>
                  <a:pt x="580008" y="524255"/>
                </a:lnTo>
                <a:lnTo>
                  <a:pt x="573913" y="521461"/>
                </a:lnTo>
                <a:close/>
              </a:path>
              <a:path w="2764790" h="723900">
                <a:moveTo>
                  <a:pt x="481583" y="476503"/>
                </a:moveTo>
                <a:lnTo>
                  <a:pt x="469138" y="499236"/>
                </a:lnTo>
                <a:lnTo>
                  <a:pt x="519175" y="524509"/>
                </a:lnTo>
                <a:lnTo>
                  <a:pt x="539495" y="534009"/>
                </a:lnTo>
                <a:lnTo>
                  <a:pt x="550418" y="510539"/>
                </a:lnTo>
                <a:lnTo>
                  <a:pt x="530098" y="501141"/>
                </a:lnTo>
                <a:lnTo>
                  <a:pt x="481583" y="476503"/>
                </a:lnTo>
                <a:close/>
              </a:path>
              <a:path w="2764790" h="723900">
                <a:moveTo>
                  <a:pt x="392302" y="425322"/>
                </a:moveTo>
                <a:lnTo>
                  <a:pt x="378460" y="447166"/>
                </a:lnTo>
                <a:lnTo>
                  <a:pt x="378968" y="447547"/>
                </a:lnTo>
                <a:lnTo>
                  <a:pt x="423671" y="474217"/>
                </a:lnTo>
                <a:lnTo>
                  <a:pt x="446405" y="486663"/>
                </a:lnTo>
                <a:lnTo>
                  <a:pt x="458850" y="464057"/>
                </a:lnTo>
                <a:lnTo>
                  <a:pt x="436118" y="451611"/>
                </a:lnTo>
                <a:lnTo>
                  <a:pt x="392302" y="425322"/>
                </a:lnTo>
                <a:close/>
              </a:path>
              <a:path w="2764790" h="723900">
                <a:moveTo>
                  <a:pt x="307720" y="367537"/>
                </a:moveTo>
                <a:lnTo>
                  <a:pt x="292100" y="388111"/>
                </a:lnTo>
                <a:lnTo>
                  <a:pt x="296163" y="391286"/>
                </a:lnTo>
                <a:lnTo>
                  <a:pt x="315975" y="405764"/>
                </a:lnTo>
                <a:lnTo>
                  <a:pt x="336423" y="419861"/>
                </a:lnTo>
                <a:lnTo>
                  <a:pt x="356488" y="433196"/>
                </a:lnTo>
                <a:lnTo>
                  <a:pt x="370713" y="411606"/>
                </a:lnTo>
                <a:lnTo>
                  <a:pt x="350646" y="398271"/>
                </a:lnTo>
                <a:lnTo>
                  <a:pt x="330835" y="384428"/>
                </a:lnTo>
                <a:lnTo>
                  <a:pt x="311404" y="370331"/>
                </a:lnTo>
                <a:lnTo>
                  <a:pt x="307720" y="367537"/>
                </a:lnTo>
                <a:close/>
              </a:path>
              <a:path w="2764790" h="723900">
                <a:moveTo>
                  <a:pt x="229235" y="302005"/>
                </a:moveTo>
                <a:lnTo>
                  <a:pt x="211581" y="320928"/>
                </a:lnTo>
                <a:lnTo>
                  <a:pt x="223265" y="331850"/>
                </a:lnTo>
                <a:lnTo>
                  <a:pt x="240537" y="346963"/>
                </a:lnTo>
                <a:lnTo>
                  <a:pt x="258444" y="361949"/>
                </a:lnTo>
                <a:lnTo>
                  <a:pt x="271271" y="372236"/>
                </a:lnTo>
                <a:lnTo>
                  <a:pt x="287400" y="351916"/>
                </a:lnTo>
                <a:lnTo>
                  <a:pt x="274574" y="341756"/>
                </a:lnTo>
                <a:lnTo>
                  <a:pt x="257301" y="327151"/>
                </a:lnTo>
                <a:lnTo>
                  <a:pt x="240411" y="312419"/>
                </a:lnTo>
                <a:lnTo>
                  <a:pt x="229235" y="302005"/>
                </a:lnTo>
                <a:close/>
              </a:path>
              <a:path w="2764790" h="723900">
                <a:moveTo>
                  <a:pt x="159893" y="227583"/>
                </a:moveTo>
                <a:lnTo>
                  <a:pt x="139700" y="243839"/>
                </a:lnTo>
                <a:lnTo>
                  <a:pt x="147574" y="253618"/>
                </a:lnTo>
                <a:lnTo>
                  <a:pt x="161289" y="269493"/>
                </a:lnTo>
                <a:lnTo>
                  <a:pt x="175768" y="285495"/>
                </a:lnTo>
                <a:lnTo>
                  <a:pt x="190881" y="300989"/>
                </a:lnTo>
                <a:lnTo>
                  <a:pt x="192658" y="302767"/>
                </a:lnTo>
                <a:lnTo>
                  <a:pt x="210819" y="284225"/>
                </a:lnTo>
                <a:lnTo>
                  <a:pt x="209042" y="282447"/>
                </a:lnTo>
                <a:lnTo>
                  <a:pt x="194310" y="267334"/>
                </a:lnTo>
                <a:lnTo>
                  <a:pt x="180467" y="252094"/>
                </a:lnTo>
                <a:lnTo>
                  <a:pt x="167258" y="236727"/>
                </a:lnTo>
                <a:lnTo>
                  <a:pt x="159893" y="227583"/>
                </a:lnTo>
                <a:close/>
              </a:path>
              <a:path w="2764790" h="723900">
                <a:moveTo>
                  <a:pt x="104648" y="143001"/>
                </a:moveTo>
                <a:lnTo>
                  <a:pt x="81787" y="155193"/>
                </a:lnTo>
                <a:lnTo>
                  <a:pt x="90550" y="171703"/>
                </a:lnTo>
                <a:lnTo>
                  <a:pt x="100456" y="188340"/>
                </a:lnTo>
                <a:lnTo>
                  <a:pt x="110998" y="204850"/>
                </a:lnTo>
                <a:lnTo>
                  <a:pt x="122427" y="221233"/>
                </a:lnTo>
                <a:lnTo>
                  <a:pt x="123698" y="222884"/>
                </a:lnTo>
                <a:lnTo>
                  <a:pt x="144399" y="207390"/>
                </a:lnTo>
                <a:lnTo>
                  <a:pt x="143129" y="205739"/>
                </a:lnTo>
                <a:lnTo>
                  <a:pt x="132333" y="189991"/>
                </a:lnTo>
                <a:lnTo>
                  <a:pt x="122174" y="174370"/>
                </a:lnTo>
                <a:lnTo>
                  <a:pt x="112902" y="158622"/>
                </a:lnTo>
                <a:lnTo>
                  <a:pt x="104648" y="143001"/>
                </a:lnTo>
                <a:close/>
              </a:path>
              <a:path w="2764790" h="723900">
                <a:moveTo>
                  <a:pt x="57827" y="51807"/>
                </a:moveTo>
                <a:lnTo>
                  <a:pt x="57140" y="51944"/>
                </a:lnTo>
                <a:lnTo>
                  <a:pt x="49534" y="66595"/>
                </a:lnTo>
                <a:lnTo>
                  <a:pt x="50164" y="69722"/>
                </a:lnTo>
                <a:lnTo>
                  <a:pt x="54610" y="86994"/>
                </a:lnTo>
                <a:lnTo>
                  <a:pt x="60070" y="104012"/>
                </a:lnTo>
                <a:lnTo>
                  <a:pt x="66293" y="121157"/>
                </a:lnTo>
                <a:lnTo>
                  <a:pt x="70485" y="130682"/>
                </a:lnTo>
                <a:lnTo>
                  <a:pt x="94233" y="120522"/>
                </a:lnTo>
                <a:lnTo>
                  <a:pt x="90169" y="110870"/>
                </a:lnTo>
                <a:lnTo>
                  <a:pt x="84455" y="95122"/>
                </a:lnTo>
                <a:lnTo>
                  <a:pt x="82940" y="90353"/>
                </a:lnTo>
                <a:lnTo>
                  <a:pt x="57827" y="51807"/>
                </a:lnTo>
                <a:close/>
              </a:path>
              <a:path w="2764790" h="723900">
                <a:moveTo>
                  <a:pt x="54990" y="0"/>
                </a:moveTo>
                <a:lnTo>
                  <a:pt x="0" y="105790"/>
                </a:lnTo>
                <a:lnTo>
                  <a:pt x="2412" y="113664"/>
                </a:lnTo>
                <a:lnTo>
                  <a:pt x="15112" y="120268"/>
                </a:lnTo>
                <a:lnTo>
                  <a:pt x="22987" y="117728"/>
                </a:lnTo>
                <a:lnTo>
                  <a:pt x="49534" y="66595"/>
                </a:lnTo>
                <a:lnTo>
                  <a:pt x="46989" y="53974"/>
                </a:lnTo>
                <a:lnTo>
                  <a:pt x="57140" y="51944"/>
                </a:lnTo>
                <a:lnTo>
                  <a:pt x="57484" y="51281"/>
                </a:lnTo>
                <a:lnTo>
                  <a:pt x="45338" y="32638"/>
                </a:lnTo>
                <a:lnTo>
                  <a:pt x="67690" y="31622"/>
                </a:lnTo>
                <a:lnTo>
                  <a:pt x="75588" y="31622"/>
                </a:lnTo>
                <a:lnTo>
                  <a:pt x="72527" y="26923"/>
                </a:lnTo>
                <a:lnTo>
                  <a:pt x="43306" y="26923"/>
                </a:lnTo>
                <a:lnTo>
                  <a:pt x="69087" y="24510"/>
                </a:lnTo>
                <a:lnTo>
                  <a:pt x="70956" y="24510"/>
                </a:lnTo>
                <a:lnTo>
                  <a:pt x="54990" y="0"/>
                </a:lnTo>
                <a:close/>
              </a:path>
              <a:path w="2764790" h="723900">
                <a:moveTo>
                  <a:pt x="86838" y="48894"/>
                </a:moveTo>
                <a:lnTo>
                  <a:pt x="72389" y="48894"/>
                </a:lnTo>
                <a:lnTo>
                  <a:pt x="75311" y="63245"/>
                </a:lnTo>
                <a:lnTo>
                  <a:pt x="94487" y="108076"/>
                </a:lnTo>
                <a:lnTo>
                  <a:pt x="106425" y="115823"/>
                </a:lnTo>
                <a:lnTo>
                  <a:pt x="118363" y="107949"/>
                </a:lnTo>
                <a:lnTo>
                  <a:pt x="120142" y="99948"/>
                </a:lnTo>
                <a:lnTo>
                  <a:pt x="116205" y="93979"/>
                </a:lnTo>
                <a:lnTo>
                  <a:pt x="86838" y="48894"/>
                </a:lnTo>
                <a:close/>
              </a:path>
              <a:path w="2764790" h="723900">
                <a:moveTo>
                  <a:pt x="72389" y="48894"/>
                </a:moveTo>
                <a:lnTo>
                  <a:pt x="57827" y="51807"/>
                </a:lnTo>
                <a:lnTo>
                  <a:pt x="82940" y="90353"/>
                </a:lnTo>
                <a:lnTo>
                  <a:pt x="79375" y="79120"/>
                </a:lnTo>
                <a:lnTo>
                  <a:pt x="75311" y="63245"/>
                </a:lnTo>
                <a:lnTo>
                  <a:pt x="72389" y="48894"/>
                </a:lnTo>
                <a:close/>
              </a:path>
              <a:path w="2764790" h="723900">
                <a:moveTo>
                  <a:pt x="57140" y="51944"/>
                </a:moveTo>
                <a:lnTo>
                  <a:pt x="46989" y="53974"/>
                </a:lnTo>
                <a:lnTo>
                  <a:pt x="49534" y="66595"/>
                </a:lnTo>
                <a:lnTo>
                  <a:pt x="57140" y="51944"/>
                </a:lnTo>
                <a:close/>
              </a:path>
              <a:path w="2764790" h="723900">
                <a:moveTo>
                  <a:pt x="75588" y="31622"/>
                </a:moveTo>
                <a:lnTo>
                  <a:pt x="67690" y="31622"/>
                </a:lnTo>
                <a:lnTo>
                  <a:pt x="57484" y="51281"/>
                </a:lnTo>
                <a:lnTo>
                  <a:pt x="57827" y="51807"/>
                </a:lnTo>
                <a:lnTo>
                  <a:pt x="72389" y="48894"/>
                </a:lnTo>
                <a:lnTo>
                  <a:pt x="86838" y="48894"/>
                </a:lnTo>
                <a:lnTo>
                  <a:pt x="75588" y="31622"/>
                </a:lnTo>
                <a:close/>
              </a:path>
              <a:path w="2764790" h="723900">
                <a:moveTo>
                  <a:pt x="67690" y="31622"/>
                </a:moveTo>
                <a:lnTo>
                  <a:pt x="45338" y="32638"/>
                </a:lnTo>
                <a:lnTo>
                  <a:pt x="57484" y="51281"/>
                </a:lnTo>
                <a:lnTo>
                  <a:pt x="67690" y="31622"/>
                </a:lnTo>
                <a:close/>
              </a:path>
              <a:path w="2764790" h="723900">
                <a:moveTo>
                  <a:pt x="69087" y="24510"/>
                </a:moveTo>
                <a:lnTo>
                  <a:pt x="43306" y="26796"/>
                </a:lnTo>
                <a:lnTo>
                  <a:pt x="69214" y="24637"/>
                </a:lnTo>
                <a:close/>
              </a:path>
              <a:path w="2764790" h="723900">
                <a:moveTo>
                  <a:pt x="70956" y="24510"/>
                </a:moveTo>
                <a:lnTo>
                  <a:pt x="69087" y="24510"/>
                </a:lnTo>
                <a:lnTo>
                  <a:pt x="43306" y="26923"/>
                </a:lnTo>
                <a:lnTo>
                  <a:pt x="72527" y="26923"/>
                </a:lnTo>
                <a:lnTo>
                  <a:pt x="70956" y="24510"/>
                </a:lnTo>
                <a:close/>
              </a:path>
            </a:pathLst>
          </a:custGeom>
          <a:solidFill>
            <a:srgbClr val="FF5D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Rettangolo 24"/>
          <p:cNvSpPr/>
          <p:nvPr/>
        </p:nvSpPr>
        <p:spPr>
          <a:xfrm>
            <a:off x="7531055" y="5188868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No</a:t>
            </a:r>
          </a:p>
        </p:txBody>
      </p:sp>
      <p:sp>
        <p:nvSpPr>
          <p:cNvPr id="41" name="Connettore 40"/>
          <p:cNvSpPr/>
          <p:nvPr/>
        </p:nvSpPr>
        <p:spPr bwMode="auto">
          <a:xfrm>
            <a:off x="10464606" y="4750385"/>
            <a:ext cx="1161214" cy="1126495"/>
          </a:xfrm>
          <a:prstGeom prst="flowChartConnector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Layout Cycle</a:t>
            </a:r>
          </a:p>
        </p:txBody>
      </p:sp>
      <p:sp>
        <p:nvSpPr>
          <p:cNvPr id="42" name="Rettangolo 41"/>
          <p:cNvSpPr/>
          <p:nvPr/>
        </p:nvSpPr>
        <p:spPr>
          <a:xfrm>
            <a:off x="10115644" y="5172268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15381835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7" grpId="0" animBg="1"/>
      <p:bldP spid="21" grpId="0" animBg="1"/>
      <p:bldP spid="24" grpId="0" animBg="1"/>
      <p:bldP spid="25" grpId="0"/>
      <p:bldP spid="41" grpId="0" animBg="1"/>
      <p:bldP spid="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Invalidation Cycle - Cause</a:t>
            </a:r>
          </a:p>
        </p:txBody>
      </p:sp>
      <p:sp>
        <p:nvSpPr>
          <p:cNvPr id="4" name="Rettangolo 3"/>
          <p:cNvSpPr/>
          <p:nvPr/>
        </p:nvSpPr>
        <p:spPr>
          <a:xfrm>
            <a:off x="6832555" y="1852553"/>
            <a:ext cx="5105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InvalidationTrigger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Undefined = 0,</a:t>
            </a:r>
          </a:p>
          <a:p>
            <a:pPr lvl="1"/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MeasureChanged = 1 &lt;&lt; 0,</a:t>
            </a:r>
          </a:p>
          <a:p>
            <a:pPr lvl="1"/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HorizontalOptionsChanged = 1 &lt;&lt; 1,</a:t>
            </a:r>
          </a:p>
          <a:p>
            <a:pPr lvl="1"/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VerticalOptionsChanged = 1 &lt;&lt; 2,</a:t>
            </a:r>
          </a:p>
          <a:p>
            <a:pPr lvl="1"/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SizeRequestChanged = 1 &lt;&lt; 3,</a:t>
            </a:r>
          </a:p>
          <a:p>
            <a:pPr lvl="1"/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RendererReady = 1 &lt;&lt; 4,</a:t>
            </a:r>
          </a:p>
          <a:p>
            <a:pPr lvl="1"/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MarginChanged = 1 &lt;&lt; 5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dirty="0"/>
          </a:p>
        </p:txBody>
      </p:sp>
      <p:sp>
        <p:nvSpPr>
          <p:cNvPr id="7" name="object 5"/>
          <p:cNvSpPr/>
          <p:nvPr/>
        </p:nvSpPr>
        <p:spPr>
          <a:xfrm>
            <a:off x="6801733" y="1820863"/>
            <a:ext cx="5228908" cy="2667000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/>
          <p:cNvSpPr txBox="1"/>
          <p:nvPr/>
        </p:nvSpPr>
        <p:spPr>
          <a:xfrm>
            <a:off x="729693" y="1698373"/>
            <a:ext cx="5869544" cy="3767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L’invalidazione di un Layout può essere causata da diversi fattori </a:t>
            </a:r>
            <a:r>
              <a:rPr lang="it-IT" sz="2800" dirty="0">
                <a:latin typeface="Segoe UI Light"/>
                <a:cs typeface="Segoe UI Light"/>
                <a:sym typeface="Wingdings" panose="05000000000000000000" pitchFamily="2" charset="2"/>
              </a:rPr>
              <a:t></a:t>
            </a:r>
            <a:r>
              <a:rPr lang="it-IT" sz="2720" dirty="0">
                <a:latin typeface="Segoe UI Light"/>
                <a:cs typeface="Segoe UI Light"/>
                <a:sym typeface="Wingdings" panose="05000000000000000000" pitchFamily="2" charset="2"/>
              </a:rPr>
              <a:t> Indicati dall’enumerativo </a:t>
            </a:r>
            <a:r>
              <a:rPr lang="it-IT" sz="2400" dirty="0">
                <a:solidFill>
                  <a:srgbClr val="2B91AF"/>
                </a:solidFill>
                <a:latin typeface="Consolas" panose="020B0609020204030204" pitchFamily="49" charset="0"/>
              </a:rPr>
              <a:t>InvalidationTrigger</a:t>
            </a:r>
            <a:endParaRPr lang="it-IT" sz="2720" dirty="0">
              <a:latin typeface="Segoe UI Light"/>
              <a:cs typeface="Segoe UI Light"/>
            </a:endParaRPr>
          </a:p>
          <a:p>
            <a:pPr marL="17270" marR="100170">
              <a:tabLst>
                <a:tab pos="483580" algn="l"/>
              </a:tabLst>
            </a:pPr>
            <a:endParaRPr lang="it-IT" sz="2720" dirty="0">
              <a:latin typeface="Segoe UI Light"/>
              <a:cs typeface="Segoe UI Light"/>
            </a:endParaRPr>
          </a:p>
          <a:p>
            <a:pPr marL="17270" marR="100170">
              <a:tabLst>
                <a:tab pos="483580" algn="l"/>
              </a:tabLst>
            </a:pPr>
            <a:endParaRPr lang="it-IT" sz="2720" dirty="0">
              <a:latin typeface="Segoe UI Light"/>
              <a:cs typeface="Segoe UI Light"/>
            </a:endParaRPr>
          </a:p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Ogni Layout può decidere di gestire a suo modo l’invalidazione di un figlio, eventualmente interrompendo il ciclo di invalidazione</a:t>
            </a:r>
          </a:p>
        </p:txBody>
      </p:sp>
      <p:sp>
        <p:nvSpPr>
          <p:cNvPr id="3" name="Rettangolo 2"/>
          <p:cNvSpPr/>
          <p:nvPr/>
        </p:nvSpPr>
        <p:spPr>
          <a:xfrm>
            <a:off x="6797130" y="4640262"/>
            <a:ext cx="5233843" cy="1766637"/>
          </a:xfrm>
          <a:prstGeom prst="rect">
            <a:avLst/>
          </a:prstGeom>
          <a:solidFill>
            <a:srgbClr val="D7D7D7"/>
          </a:solidFill>
        </p:spPr>
        <p:txBody>
          <a:bodyPr wrap="square">
            <a:spAutoFit/>
          </a:bodyPr>
          <a:lstStyle/>
          <a:p>
            <a:pPr marL="17270" marR="100170" lvl="0">
              <a:tabLst>
                <a:tab pos="483580" algn="l"/>
              </a:tabLst>
            </a:pP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Lo sviluppatore può sfruttare l’interruzione di Layout di sistema (anche implementando il proprio) per guadagnare ms sull’IC</a:t>
            </a:r>
          </a:p>
        </p:txBody>
      </p:sp>
    </p:spTree>
    <p:extLst>
      <p:ext uri="{BB962C8B-B14F-4D97-AF65-F5344CB8AC3E}">
        <p14:creationId xmlns:p14="http://schemas.microsoft.com/office/powerpoint/2010/main" val="411147446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9693" y="1698373"/>
            <a:ext cx="6250544" cy="3231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9017" indent="-621746">
              <a:lnSpc>
                <a:spcPts val="3600"/>
              </a:lnSpc>
              <a:buAutoNum type="arabicPeriod"/>
              <a:tabLst>
                <a:tab pos="639017" algn="l"/>
                <a:tab pos="639879" algn="l"/>
              </a:tabLst>
            </a:pPr>
            <a:r>
              <a:rPr lang="it-IT" sz="2720" dirty="0">
                <a:latin typeface="Segoe UI Light"/>
                <a:cs typeface="Segoe UI Light"/>
              </a:rPr>
              <a:t>Native vs. Forms</a:t>
            </a:r>
          </a:p>
          <a:p>
            <a:pPr marL="639017" indent="-621746">
              <a:lnSpc>
                <a:spcPts val="3600"/>
              </a:lnSpc>
              <a:buAutoNum type="arabicPeriod"/>
              <a:tabLst>
                <a:tab pos="639017" algn="l"/>
                <a:tab pos="639879" algn="l"/>
              </a:tabLst>
            </a:pPr>
            <a:r>
              <a:rPr lang="it-IT" sz="2720" dirty="0">
                <a:latin typeface="Segoe UI Light"/>
                <a:cs typeface="Segoe UI Light"/>
              </a:rPr>
              <a:t>XamlC</a:t>
            </a:r>
          </a:p>
          <a:p>
            <a:pPr marL="639017" indent="-621746">
              <a:lnSpc>
                <a:spcPts val="3600"/>
              </a:lnSpc>
              <a:buAutoNum type="arabicPeriod"/>
              <a:tabLst>
                <a:tab pos="639017" algn="l"/>
                <a:tab pos="639879" algn="l"/>
              </a:tabLst>
            </a:pPr>
            <a:r>
              <a:rPr lang="it-IT" sz="2720" dirty="0">
                <a:latin typeface="Segoe UI Light"/>
                <a:cs typeface="Segoe UI Light"/>
              </a:rPr>
              <a:t>View</a:t>
            </a:r>
          </a:p>
          <a:p>
            <a:pPr marL="639017" indent="-621746">
              <a:lnSpc>
                <a:spcPts val="3600"/>
              </a:lnSpc>
              <a:buAutoNum type="arabicPeriod"/>
              <a:tabLst>
                <a:tab pos="639017" algn="l"/>
                <a:tab pos="639879" algn="l"/>
              </a:tabLst>
            </a:pPr>
            <a:r>
              <a:rPr lang="it-IT" sz="2720" dirty="0">
                <a:latin typeface="Segoe UI Light"/>
                <a:cs typeface="Segoe UI Light"/>
              </a:rPr>
              <a:t>Layout</a:t>
            </a:r>
          </a:p>
          <a:p>
            <a:pPr marL="639017" indent="-621746">
              <a:lnSpc>
                <a:spcPts val="3600"/>
              </a:lnSpc>
              <a:buAutoNum type="arabicPeriod"/>
              <a:tabLst>
                <a:tab pos="639017" algn="l"/>
                <a:tab pos="639879" algn="l"/>
              </a:tabLst>
            </a:pPr>
            <a:r>
              <a:rPr lang="it-IT" sz="2720" dirty="0">
                <a:latin typeface="Segoe UI Light"/>
                <a:cs typeface="Segoe UI Light"/>
              </a:rPr>
              <a:t>Binding</a:t>
            </a:r>
          </a:p>
          <a:p>
            <a:pPr marL="639017" indent="-621746">
              <a:lnSpc>
                <a:spcPts val="3600"/>
              </a:lnSpc>
              <a:buAutoNum type="arabicPeriod"/>
              <a:tabLst>
                <a:tab pos="639017" algn="l"/>
                <a:tab pos="639879" algn="l"/>
              </a:tabLst>
            </a:pPr>
            <a:r>
              <a:rPr lang="it-IT" sz="2720" dirty="0">
                <a:latin typeface="Segoe UI Light"/>
                <a:cs typeface="Segoe UI Light"/>
              </a:rPr>
              <a:t>UI Thread</a:t>
            </a:r>
          </a:p>
          <a:p>
            <a:pPr marL="639017" indent="-621746">
              <a:lnSpc>
                <a:spcPts val="3600"/>
              </a:lnSpc>
              <a:buAutoNum type="arabicPeriod"/>
              <a:tabLst>
                <a:tab pos="639017" algn="l"/>
                <a:tab pos="639879" algn="l"/>
              </a:tabLst>
            </a:pPr>
            <a:r>
              <a:rPr lang="it-IT" sz="2720" dirty="0">
                <a:latin typeface="Segoe UI Light"/>
                <a:cs typeface="Segoe UI Light"/>
              </a:rPr>
              <a:t>Forms Embedding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69005810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Layout Cycle</a:t>
            </a:r>
          </a:p>
        </p:txBody>
      </p:sp>
      <p:sp>
        <p:nvSpPr>
          <p:cNvPr id="13" name="Rettangolo 12"/>
          <p:cNvSpPr/>
          <p:nvPr/>
        </p:nvSpPr>
        <p:spPr bwMode="auto">
          <a:xfrm>
            <a:off x="729693" y="1698373"/>
            <a:ext cx="3352800" cy="1447800"/>
          </a:xfrm>
          <a:prstGeom prst="rect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VisualElementRenderer&lt;T&gt;.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OnLayout()</a:t>
            </a:r>
          </a:p>
        </p:txBody>
      </p:sp>
      <p:sp>
        <p:nvSpPr>
          <p:cNvPr id="11" name="Rettangolo 10"/>
          <p:cNvSpPr/>
          <p:nvPr/>
        </p:nvSpPr>
        <p:spPr bwMode="auto">
          <a:xfrm>
            <a:off x="5082085" y="1698373"/>
            <a:ext cx="3352800" cy="1447800"/>
          </a:xfrm>
          <a:prstGeom prst="rect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VisualElement.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UpdateLayout</a:t>
            </a:r>
          </a:p>
        </p:txBody>
      </p:sp>
      <p:sp>
        <p:nvSpPr>
          <p:cNvPr id="12" name="Freccia in su 11"/>
          <p:cNvSpPr/>
          <p:nvPr/>
        </p:nvSpPr>
        <p:spPr bwMode="auto">
          <a:xfrm rot="5400000" flipH="1">
            <a:off x="4429889" y="2005525"/>
            <a:ext cx="304800" cy="833496"/>
          </a:xfrm>
          <a:prstGeom prst="upArrow">
            <a:avLst>
              <a:gd name="adj1" fmla="val 35000"/>
              <a:gd name="adj2" fmla="val 42500"/>
            </a:avLst>
          </a:prstGeom>
          <a:solidFill>
            <a:srgbClr val="FF5D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8" name="Decisione 17"/>
          <p:cNvSpPr/>
          <p:nvPr/>
        </p:nvSpPr>
        <p:spPr bwMode="auto">
          <a:xfrm>
            <a:off x="7962538" y="4749120"/>
            <a:ext cx="2209800" cy="1271403"/>
          </a:xfrm>
          <a:prstGeom prst="flowChartDecision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9" name="Freccia curva 18"/>
          <p:cNvSpPr/>
          <p:nvPr/>
        </p:nvSpPr>
        <p:spPr bwMode="auto">
          <a:xfrm rot="5400000">
            <a:off x="7721115" y="3169132"/>
            <a:ext cx="2282523" cy="685800"/>
          </a:xfrm>
          <a:prstGeom prst="bentArrow">
            <a:avLst>
              <a:gd name="adj1" fmla="val 13231"/>
              <a:gd name="adj2" fmla="val 19614"/>
              <a:gd name="adj3" fmla="val 20289"/>
              <a:gd name="adj4" fmla="val 32531"/>
            </a:avLst>
          </a:prstGeom>
          <a:solidFill>
            <a:srgbClr val="FF5D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ttangolo 20"/>
          <p:cNvSpPr/>
          <p:nvPr/>
        </p:nvSpPr>
        <p:spPr>
          <a:xfrm>
            <a:off x="7592015" y="5188868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Si</a:t>
            </a:r>
          </a:p>
        </p:txBody>
      </p:sp>
      <p:sp>
        <p:nvSpPr>
          <p:cNvPr id="23" name="Rettangolo 22"/>
          <p:cNvSpPr/>
          <p:nvPr/>
        </p:nvSpPr>
        <p:spPr>
          <a:xfrm>
            <a:off x="10119454" y="5187508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No</a:t>
            </a:r>
          </a:p>
        </p:txBody>
      </p:sp>
      <p:sp>
        <p:nvSpPr>
          <p:cNvPr id="3" name="Rettangolo 2"/>
          <p:cNvSpPr/>
          <p:nvPr/>
        </p:nvSpPr>
        <p:spPr>
          <a:xfrm>
            <a:off x="8355736" y="4943325"/>
            <a:ext cx="142340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Nodo</a:t>
            </a:r>
          </a:p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Composito</a:t>
            </a:r>
          </a:p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?</a:t>
            </a:r>
          </a:p>
        </p:txBody>
      </p:sp>
      <p:sp>
        <p:nvSpPr>
          <p:cNvPr id="28" name="Freccia curva 27"/>
          <p:cNvSpPr/>
          <p:nvPr/>
        </p:nvSpPr>
        <p:spPr bwMode="auto">
          <a:xfrm rot="16200000">
            <a:off x="3857126" y="1682613"/>
            <a:ext cx="2133600" cy="5336178"/>
          </a:xfrm>
          <a:prstGeom prst="bentArrow">
            <a:avLst>
              <a:gd name="adj1" fmla="val 4704"/>
              <a:gd name="adj2" fmla="val 7078"/>
              <a:gd name="adj3" fmla="val 7418"/>
              <a:gd name="adj4" fmla="val 32531"/>
            </a:avLst>
          </a:prstGeom>
          <a:solidFill>
            <a:srgbClr val="FF5D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2819717" y="4899342"/>
            <a:ext cx="3327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foreach child in layout.Children</a:t>
            </a:r>
          </a:p>
        </p:txBody>
      </p:sp>
      <p:sp>
        <p:nvSpPr>
          <p:cNvPr id="30" name="Rettangolo 29"/>
          <p:cNvSpPr/>
          <p:nvPr/>
        </p:nvSpPr>
        <p:spPr bwMode="auto">
          <a:xfrm>
            <a:off x="10596333" y="4855102"/>
            <a:ext cx="1261021" cy="1034143"/>
          </a:xfrm>
          <a:prstGeom prst="rect">
            <a:avLst/>
          </a:prstGeom>
          <a:solidFill>
            <a:srgbClr val="0C2C4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Measure()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it-IT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&amp; Layout()</a:t>
            </a:r>
          </a:p>
        </p:txBody>
      </p:sp>
    </p:spTree>
    <p:extLst>
      <p:ext uri="{BB962C8B-B14F-4D97-AF65-F5344CB8AC3E}">
        <p14:creationId xmlns:p14="http://schemas.microsoft.com/office/powerpoint/2010/main" val="29523957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 animBg="1"/>
      <p:bldP spid="21" grpId="0"/>
      <p:bldP spid="23" grpId="0"/>
      <p:bldP spid="3" grpId="0"/>
      <p:bldP spid="28" grpId="0" animBg="1"/>
      <p:bldP spid="29" grpId="0"/>
      <p:bldP spid="3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Layout Cycle</a:t>
            </a:r>
          </a:p>
        </p:txBody>
      </p:sp>
      <p:sp>
        <p:nvSpPr>
          <p:cNvPr id="8" name="object 2"/>
          <p:cNvSpPr txBox="1"/>
          <p:nvPr/>
        </p:nvSpPr>
        <p:spPr>
          <a:xfrm>
            <a:off x="729693" y="1698373"/>
            <a:ext cx="10593944" cy="29300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Il Layout Cycle termina con il Layout() dell’ultimo elemento invalidato</a:t>
            </a:r>
          </a:p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endParaRPr lang="it-IT" sz="2720" dirty="0">
              <a:latin typeface="Segoe UI Light"/>
              <a:cs typeface="Segoe UI Light"/>
            </a:endParaRPr>
          </a:p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L’implementazione dei metodi Measure e Layout è demandata ai Custom Renderer specifici per il Layout</a:t>
            </a:r>
          </a:p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endParaRPr lang="it-IT" sz="2720" dirty="0">
              <a:latin typeface="Segoe UI Light"/>
              <a:cs typeface="Segoe UI Light"/>
            </a:endParaRPr>
          </a:p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Diversamente dall’Invalidation Cycle, non è possibile controllare il ciclo di Layout</a:t>
            </a:r>
          </a:p>
        </p:txBody>
      </p:sp>
    </p:spTree>
    <p:extLst>
      <p:ext uri="{BB962C8B-B14F-4D97-AF65-F5344CB8AC3E}">
        <p14:creationId xmlns:p14="http://schemas.microsoft.com/office/powerpoint/2010/main" val="339681194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Layout - Consigli Generali</a:t>
            </a:r>
          </a:p>
        </p:txBody>
      </p:sp>
      <p:sp>
        <p:nvSpPr>
          <p:cNvPr id="6" name="object 2"/>
          <p:cNvSpPr txBox="1"/>
          <p:nvPr/>
        </p:nvSpPr>
        <p:spPr>
          <a:xfrm>
            <a:off x="729693" y="1698373"/>
            <a:ext cx="11127344" cy="46043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Se si definisce una View da codice, è bene aggiungere la View contenitore all’albero visuale solo quando si è finito di manipolare la struttura delle sue subview </a:t>
            </a:r>
            <a:r>
              <a:rPr lang="it-IT" sz="2800" dirty="0">
                <a:latin typeface="Segoe UI Light"/>
                <a:cs typeface="Segoe UI Light"/>
                <a:sym typeface="Wingdings" panose="05000000000000000000" pitchFamily="2" charset="2"/>
              </a:rPr>
              <a:t></a:t>
            </a:r>
            <a:r>
              <a:rPr lang="it-IT" sz="2720" dirty="0">
                <a:latin typeface="Segoe UI Light"/>
                <a:cs typeface="Segoe UI Light"/>
                <a:sym typeface="Wingdings" panose="05000000000000000000" pitchFamily="2" charset="2"/>
              </a:rPr>
              <a:t> Altrimenti ulteriori cicli di Misure</a:t>
            </a:r>
            <a:endParaRPr lang="it-IT" sz="2720" dirty="0">
              <a:latin typeface="Segoe UI Light"/>
              <a:cs typeface="Segoe UI Light"/>
            </a:endParaRPr>
          </a:p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endParaRPr lang="it-IT" sz="2720" dirty="0">
              <a:latin typeface="Segoe UI Light"/>
              <a:cs typeface="Segoe UI Light"/>
            </a:endParaRPr>
          </a:p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Aggiungere View al VT nel costruttore e non in OnAppering() </a:t>
            </a:r>
            <a:r>
              <a:rPr lang="it-IT" sz="2800" dirty="0">
                <a:latin typeface="Segoe UI Light"/>
                <a:cs typeface="Segoe UI Light"/>
                <a:sym typeface="Wingdings" panose="05000000000000000000" pitchFamily="2" charset="2"/>
              </a:rPr>
              <a:t></a:t>
            </a:r>
            <a:r>
              <a:rPr lang="it-IT" sz="2720" dirty="0">
                <a:latin typeface="Segoe UI Light"/>
                <a:cs typeface="Segoe UI Light"/>
                <a:sym typeface="Wingdings" panose="05000000000000000000" pitchFamily="2" charset="2"/>
              </a:rPr>
              <a:t> Altrimenti ulteriori cicli di Invalidazione</a:t>
            </a:r>
            <a:endParaRPr lang="it-IT" sz="2720" dirty="0">
              <a:latin typeface="Segoe UI Light"/>
              <a:cs typeface="Segoe UI Light"/>
            </a:endParaRPr>
          </a:p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endParaRPr lang="it-IT" sz="2720" dirty="0">
              <a:latin typeface="Segoe UI Light"/>
              <a:cs typeface="Segoe UI Light"/>
            </a:endParaRPr>
          </a:p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Non utilizzare ForceLayout()</a:t>
            </a:r>
          </a:p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endParaRPr lang="it-IT" sz="2720" dirty="0">
              <a:latin typeface="Segoe UI Light"/>
              <a:cs typeface="Segoe UI Light"/>
            </a:endParaRPr>
          </a:p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Non sostituire ListView con ScrollView+StackLayout </a:t>
            </a:r>
            <a:r>
              <a:rPr lang="it-IT" sz="2800" dirty="0">
                <a:latin typeface="Segoe UI Light"/>
                <a:cs typeface="Segoe UI Light"/>
                <a:sym typeface="Wingdings" panose="05000000000000000000" pitchFamily="2" charset="2"/>
              </a:rPr>
              <a:t></a:t>
            </a:r>
            <a:r>
              <a:rPr lang="it-IT" sz="2720" dirty="0">
                <a:latin typeface="Segoe UI Light"/>
                <a:cs typeface="Segoe UI Light"/>
                <a:sym typeface="Wingdings" panose="05000000000000000000" pitchFamily="2" charset="2"/>
              </a:rPr>
              <a:t> Nessuna virtualizzazione delle subview</a:t>
            </a:r>
            <a:endParaRPr lang="it-IT" sz="2720" dirty="0"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92687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Grid</a:t>
            </a:r>
          </a:p>
        </p:txBody>
      </p:sp>
      <p:sp>
        <p:nvSpPr>
          <p:cNvPr id="8" name="object 2"/>
          <p:cNvSpPr txBox="1"/>
          <p:nvPr/>
        </p:nvSpPr>
        <p:spPr>
          <a:xfrm>
            <a:off x="729693" y="1698373"/>
            <a:ext cx="11051144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lnSpc>
                <a:spcPts val="4000"/>
              </a:lnSpc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Grid organizza il layout dei suoi figli in celle individuate da Righe e Colonne</a:t>
            </a:r>
          </a:p>
        </p:txBody>
      </p:sp>
      <p:sp>
        <p:nvSpPr>
          <p:cNvPr id="4" name="object 4"/>
          <p:cNvSpPr/>
          <p:nvPr/>
        </p:nvSpPr>
        <p:spPr>
          <a:xfrm>
            <a:off x="729693" y="2582862"/>
            <a:ext cx="2211944" cy="3802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ttangolo 2"/>
          <p:cNvSpPr/>
          <p:nvPr/>
        </p:nvSpPr>
        <p:spPr>
          <a:xfrm>
            <a:off x="3246437" y="2739568"/>
            <a:ext cx="838573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4470" marR="100170" lvl="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Permette di creare Layout composti senza eccessivo nesting</a:t>
            </a:r>
          </a:p>
          <a:p>
            <a:pPr marL="474470" marR="100170" lvl="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endParaRPr lang="it-IT" sz="2720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474470" marR="100170" lvl="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Occorre prestare attenzione all’utilizzo di Righe e Colonne per il dimensionamento</a:t>
            </a:r>
          </a:p>
        </p:txBody>
      </p:sp>
    </p:spTree>
    <p:extLst>
      <p:ext uri="{BB962C8B-B14F-4D97-AF65-F5344CB8AC3E}">
        <p14:creationId xmlns:p14="http://schemas.microsoft.com/office/powerpoint/2010/main" val="354398330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Grid - Auto Sizing</a:t>
            </a:r>
          </a:p>
        </p:txBody>
      </p:sp>
      <p:sp>
        <p:nvSpPr>
          <p:cNvPr id="7" name="object 5"/>
          <p:cNvSpPr/>
          <p:nvPr/>
        </p:nvSpPr>
        <p:spPr>
          <a:xfrm>
            <a:off x="6170612" y="3268661"/>
            <a:ext cx="5067300" cy="2571084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"/>
          <p:cNvSpPr txBox="1"/>
          <p:nvPr/>
        </p:nvSpPr>
        <p:spPr>
          <a:xfrm>
            <a:off x="740579" y="2563812"/>
            <a:ext cx="5259944" cy="1255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L’invalidazione di una delle View figlie provoca l’invalidazione a catena del Visual Tree fino a Grid</a:t>
            </a:r>
          </a:p>
        </p:txBody>
      </p:sp>
      <p:sp>
        <p:nvSpPr>
          <p:cNvPr id="16" name="Rettangolo 15"/>
          <p:cNvSpPr/>
          <p:nvPr/>
        </p:nvSpPr>
        <p:spPr>
          <a:xfrm>
            <a:off x="6189258" y="3254422"/>
            <a:ext cx="498197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Grid.RowDefinitions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RowDefinition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Height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="Auto"/&gt;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RowDefinition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Height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="Auto"/&gt;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Grid.RowDefinitions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Codemotion!"/&gt;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Grid.Row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="1"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Codemotion!"/&gt;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665740" y="4573587"/>
            <a:ext cx="4726544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E se l’elemento invalidato è un nodo foglia e nessun Layout interrompe il ciclo?!</a:t>
            </a:r>
            <a:endParaRPr lang="it-IT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227" y="5183095"/>
            <a:ext cx="1036410" cy="1066892"/>
          </a:xfrm>
          <a:prstGeom prst="rect">
            <a:avLst/>
          </a:prstGeom>
        </p:spPr>
      </p:pic>
      <p:sp>
        <p:nvSpPr>
          <p:cNvPr id="12" name="object 2"/>
          <p:cNvSpPr txBox="1"/>
          <p:nvPr/>
        </p:nvSpPr>
        <p:spPr>
          <a:xfrm>
            <a:off x="729693" y="1698373"/>
            <a:ext cx="11051144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lnSpc>
                <a:spcPts val="4000"/>
              </a:lnSpc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Grid organizza il layout dei suoi figli in celle individuate da Righe e Colonne</a:t>
            </a:r>
          </a:p>
        </p:txBody>
      </p:sp>
    </p:spTree>
    <p:extLst>
      <p:ext uri="{BB962C8B-B14F-4D97-AF65-F5344CB8AC3E}">
        <p14:creationId xmlns:p14="http://schemas.microsoft.com/office/powerpoint/2010/main" val="51564230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Grid - Proportional Sizing</a:t>
            </a:r>
          </a:p>
        </p:txBody>
      </p:sp>
      <p:sp>
        <p:nvSpPr>
          <p:cNvPr id="10" name="object 2"/>
          <p:cNvSpPr txBox="1"/>
          <p:nvPr/>
        </p:nvSpPr>
        <p:spPr>
          <a:xfrm>
            <a:off x="740579" y="2872779"/>
            <a:ext cx="5259944" cy="2511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Poiché lo spazio messo a disposizione degli elementi figlio è proporzionale alla superview </a:t>
            </a:r>
            <a:r>
              <a:rPr lang="it-IT" sz="2720" u="sng" dirty="0">
                <a:latin typeface="Segoe UI Light"/>
                <a:cs typeface="Segoe UI Light"/>
              </a:rPr>
              <a:t>ma</a:t>
            </a:r>
            <a:r>
              <a:rPr lang="it-IT" sz="2720" dirty="0">
                <a:latin typeface="Segoe UI Light"/>
                <a:cs typeface="Segoe UI Light"/>
              </a:rPr>
              <a:t> indipendente dalle subview, Grid ignora eventuali notifiche di invalidazione dai suoi figli</a:t>
            </a:r>
          </a:p>
        </p:txBody>
      </p:sp>
      <p:sp>
        <p:nvSpPr>
          <p:cNvPr id="9" name="object 5"/>
          <p:cNvSpPr/>
          <p:nvPr/>
        </p:nvSpPr>
        <p:spPr>
          <a:xfrm>
            <a:off x="6170612" y="3268661"/>
            <a:ext cx="5067300" cy="2571084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Rettangolo 10"/>
          <p:cNvSpPr/>
          <p:nvPr/>
        </p:nvSpPr>
        <p:spPr>
          <a:xfrm>
            <a:off x="6189258" y="3254422"/>
            <a:ext cx="498197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Grid.RowDefinitions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RowDefinition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Height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="*"/&gt;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RowDefinition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Height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="*"/&gt;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Grid.RowDefinitions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Codemotion!"/&gt;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Grid.Row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="1"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Codemotion!"/&gt;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  <p:sp>
        <p:nvSpPr>
          <p:cNvPr id="7" name="object 2"/>
          <p:cNvSpPr txBox="1"/>
          <p:nvPr/>
        </p:nvSpPr>
        <p:spPr>
          <a:xfrm>
            <a:off x="729693" y="1698373"/>
            <a:ext cx="11051144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lnSpc>
                <a:spcPts val="4000"/>
              </a:lnSpc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Grid organizza il layout dei suoi figli in celle individuate da Righe e Colonne</a:t>
            </a:r>
          </a:p>
        </p:txBody>
      </p:sp>
    </p:spTree>
    <p:extLst>
      <p:ext uri="{BB962C8B-B14F-4D97-AF65-F5344CB8AC3E}">
        <p14:creationId xmlns:p14="http://schemas.microsoft.com/office/powerpoint/2010/main" val="364908710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Grid - Fixed Sizing</a:t>
            </a:r>
          </a:p>
        </p:txBody>
      </p:sp>
      <p:sp>
        <p:nvSpPr>
          <p:cNvPr id="9" name="object 2"/>
          <p:cNvSpPr txBox="1"/>
          <p:nvPr/>
        </p:nvSpPr>
        <p:spPr>
          <a:xfrm>
            <a:off x="729693" y="2872779"/>
            <a:ext cx="5259944" cy="2092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Poiché lo spazio messo a disposizione degli elementi figlio è fissato staticamente, Grid ignora eventuali notifiche di invalidazione dai suoi figli</a:t>
            </a:r>
          </a:p>
        </p:txBody>
      </p:sp>
      <p:sp>
        <p:nvSpPr>
          <p:cNvPr id="11" name="object 5"/>
          <p:cNvSpPr/>
          <p:nvPr/>
        </p:nvSpPr>
        <p:spPr>
          <a:xfrm>
            <a:off x="6170612" y="3268661"/>
            <a:ext cx="5067300" cy="2571084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Rettangolo 11"/>
          <p:cNvSpPr/>
          <p:nvPr/>
        </p:nvSpPr>
        <p:spPr>
          <a:xfrm>
            <a:off x="6189258" y="3254422"/>
            <a:ext cx="498197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Grid.RowDefinitions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RowDefinition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Height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="50"/&gt;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RowDefinition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Height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="50"/&gt;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Grid.RowDefinitions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Codemotion!"/&gt;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Grid.Row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="1"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Codemotion!"/&gt;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  <p:sp>
        <p:nvSpPr>
          <p:cNvPr id="7" name="object 2"/>
          <p:cNvSpPr txBox="1"/>
          <p:nvPr/>
        </p:nvSpPr>
        <p:spPr>
          <a:xfrm>
            <a:off x="729693" y="1698373"/>
            <a:ext cx="11051144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lnSpc>
                <a:spcPts val="4000"/>
              </a:lnSpc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Grid organizza il layout dei suoi figli in celle individuate da Righe e Colonne</a:t>
            </a:r>
          </a:p>
        </p:txBody>
      </p:sp>
    </p:spTree>
    <p:extLst>
      <p:ext uri="{BB962C8B-B14F-4D97-AF65-F5344CB8AC3E}">
        <p14:creationId xmlns:p14="http://schemas.microsoft.com/office/powerpoint/2010/main" val="360785675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Grid - Spacing</a:t>
            </a:r>
          </a:p>
        </p:txBody>
      </p:sp>
      <p:sp>
        <p:nvSpPr>
          <p:cNvPr id="32" name="object 2"/>
          <p:cNvSpPr txBox="1"/>
          <p:nvPr/>
        </p:nvSpPr>
        <p:spPr>
          <a:xfrm>
            <a:off x="729693" y="1698373"/>
            <a:ext cx="11434510" cy="83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Utilizzare le Bindable Property </a:t>
            </a: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RowSpacing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720" dirty="0">
                <a:latin typeface="Segoe UI Light"/>
                <a:cs typeface="Segoe UI Light"/>
              </a:rPr>
              <a:t>e </a:t>
            </a: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  <a:cs typeface="Segoe UI Light"/>
              </a:rPr>
              <a:t>Column</a:t>
            </a: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Spacing</a:t>
            </a:r>
            <a:r>
              <a:rPr lang="it-IT" sz="2720" dirty="0">
                <a:latin typeface="Segoe UI Light"/>
                <a:cs typeface="Segoe UI Light"/>
              </a:rPr>
              <a:t> per controllare la distanza tra Righe e Colonne</a:t>
            </a:r>
          </a:p>
        </p:txBody>
      </p:sp>
      <p:sp>
        <p:nvSpPr>
          <p:cNvPr id="8" name="Rettangolo 7"/>
          <p:cNvSpPr/>
          <p:nvPr/>
        </p:nvSpPr>
        <p:spPr>
          <a:xfrm>
            <a:off x="780806" y="2920940"/>
            <a:ext cx="51758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Grid.RowDefinitions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RowDefinition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Height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="50"/&gt;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RowDefinition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Height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="10"/&gt;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RowDefinition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Height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="50"/&gt;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Grid.RowDefinitions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Codemotion!"/&gt;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Grid.Row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="1"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Codemotion!"/&gt;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6523037" y="3192462"/>
            <a:ext cx="48277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RowSpacing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="10"&gt;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Grid.RowDefinitions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RowDefinition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Height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="50"/&gt;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RowDefinition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Height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="50"/&gt;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Grid.RowDefinitions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Codemotion!"/&gt;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Grid.Row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="1"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Codemotion!"/&gt;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  <p:sp>
        <p:nvSpPr>
          <p:cNvPr id="16" name="object 5"/>
          <p:cNvSpPr/>
          <p:nvPr/>
        </p:nvSpPr>
        <p:spPr>
          <a:xfrm>
            <a:off x="729693" y="2920941"/>
            <a:ext cx="4955144" cy="2862322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/>
          <p:cNvSpPr/>
          <p:nvPr/>
        </p:nvSpPr>
        <p:spPr>
          <a:xfrm>
            <a:off x="6523037" y="3123335"/>
            <a:ext cx="4827768" cy="2659927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267" y="5574176"/>
            <a:ext cx="1530665" cy="158068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37" y="5878855"/>
            <a:ext cx="838200" cy="67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6532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StackLayout</a:t>
            </a:r>
          </a:p>
        </p:txBody>
      </p:sp>
      <p:sp>
        <p:nvSpPr>
          <p:cNvPr id="8" name="object 2"/>
          <p:cNvSpPr txBox="1"/>
          <p:nvPr/>
        </p:nvSpPr>
        <p:spPr>
          <a:xfrm>
            <a:off x="729693" y="1698373"/>
            <a:ext cx="11051144" cy="463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lnSpc>
                <a:spcPts val="4000"/>
              </a:lnSpc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StackLayout organizza il layout dei suoi figli su di un’unica riga o colonna</a:t>
            </a:r>
          </a:p>
        </p:txBody>
      </p:sp>
      <p:sp>
        <p:nvSpPr>
          <p:cNvPr id="3" name="Rettangolo 2"/>
          <p:cNvSpPr/>
          <p:nvPr/>
        </p:nvSpPr>
        <p:spPr>
          <a:xfrm>
            <a:off x="3246437" y="2739568"/>
            <a:ext cx="8385732" cy="176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4470" marR="100170" lvl="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Ideale per creare Layout semplici impilando sequenzialmente controlli</a:t>
            </a:r>
          </a:p>
          <a:p>
            <a:pPr marL="474470" marR="100170" lvl="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endParaRPr lang="it-IT" sz="2720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474470" marR="100170" lvl="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Può portare ad un eccessivo nesting del VT</a:t>
            </a:r>
          </a:p>
        </p:txBody>
      </p:sp>
      <p:sp>
        <p:nvSpPr>
          <p:cNvPr id="10" name="object 4"/>
          <p:cNvSpPr/>
          <p:nvPr/>
        </p:nvSpPr>
        <p:spPr>
          <a:xfrm>
            <a:off x="731520" y="2587752"/>
            <a:ext cx="2212848" cy="3803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056913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StackLayout</a:t>
            </a:r>
          </a:p>
        </p:txBody>
      </p:sp>
      <p:sp>
        <p:nvSpPr>
          <p:cNvPr id="7" name="object 5"/>
          <p:cNvSpPr/>
          <p:nvPr/>
        </p:nvSpPr>
        <p:spPr>
          <a:xfrm>
            <a:off x="6484937" y="4487861"/>
            <a:ext cx="5067300" cy="1351883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"/>
          <p:cNvSpPr txBox="1"/>
          <p:nvPr/>
        </p:nvSpPr>
        <p:spPr>
          <a:xfrm>
            <a:off x="740579" y="2879898"/>
            <a:ext cx="5640944" cy="1255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L’invalidazione di una delle View figlie provoca l’invalidazione a catena del Visual Tree fino a StackLayout</a:t>
            </a:r>
          </a:p>
        </p:txBody>
      </p:sp>
      <p:sp>
        <p:nvSpPr>
          <p:cNvPr id="6" name="Rettangolo 5"/>
          <p:cNvSpPr/>
          <p:nvPr/>
        </p:nvSpPr>
        <p:spPr>
          <a:xfrm>
            <a:off x="654853" y="4573587"/>
            <a:ext cx="5193269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E se l’elemento invalidato è un nodo foglia e nessun Layout interrompe il ciclo?!</a:t>
            </a:r>
            <a:endParaRPr lang="it-IT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113" y="5183095"/>
            <a:ext cx="1036410" cy="1066892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6534150" y="4554203"/>
            <a:ext cx="50180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StackLayout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Codemotion!"/&gt;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Codemotion!"/&gt;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StackLayout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  <p:sp>
        <p:nvSpPr>
          <p:cNvPr id="11" name="object 2"/>
          <p:cNvSpPr txBox="1"/>
          <p:nvPr/>
        </p:nvSpPr>
        <p:spPr>
          <a:xfrm>
            <a:off x="729693" y="1698373"/>
            <a:ext cx="11051144" cy="463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lnSpc>
                <a:spcPts val="4000"/>
              </a:lnSpc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StackLayout organizza il layout dei suoi figli su di un’unica riga o colonna</a:t>
            </a:r>
          </a:p>
        </p:txBody>
      </p:sp>
      <p:sp>
        <p:nvSpPr>
          <p:cNvPr id="23" name="object 6"/>
          <p:cNvSpPr/>
          <p:nvPr/>
        </p:nvSpPr>
        <p:spPr>
          <a:xfrm>
            <a:off x="8513762" y="3573462"/>
            <a:ext cx="803910" cy="803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7"/>
          <p:cNvSpPr/>
          <p:nvPr/>
        </p:nvSpPr>
        <p:spPr>
          <a:xfrm>
            <a:off x="8598343" y="3658045"/>
            <a:ext cx="637540" cy="637540"/>
          </a:xfrm>
          <a:custGeom>
            <a:avLst/>
            <a:gdLst/>
            <a:ahLst/>
            <a:cxnLst/>
            <a:rect l="l" t="t" r="r" b="b"/>
            <a:pathLst>
              <a:path w="637539" h="637539">
                <a:moveTo>
                  <a:pt x="318515" y="0"/>
                </a:moveTo>
                <a:lnTo>
                  <a:pt x="271451" y="3453"/>
                </a:lnTo>
                <a:lnTo>
                  <a:pt x="226530" y="13486"/>
                </a:lnTo>
                <a:lnTo>
                  <a:pt x="184244" y="29606"/>
                </a:lnTo>
                <a:lnTo>
                  <a:pt x="145088" y="51319"/>
                </a:lnTo>
                <a:lnTo>
                  <a:pt x="109552" y="78132"/>
                </a:lnTo>
                <a:lnTo>
                  <a:pt x="78132" y="109552"/>
                </a:lnTo>
                <a:lnTo>
                  <a:pt x="51319" y="145088"/>
                </a:lnTo>
                <a:lnTo>
                  <a:pt x="29606" y="184244"/>
                </a:lnTo>
                <a:lnTo>
                  <a:pt x="13486" y="226530"/>
                </a:lnTo>
                <a:lnTo>
                  <a:pt x="3453" y="271451"/>
                </a:lnTo>
                <a:lnTo>
                  <a:pt x="0" y="318515"/>
                </a:lnTo>
                <a:lnTo>
                  <a:pt x="3453" y="365580"/>
                </a:lnTo>
                <a:lnTo>
                  <a:pt x="13486" y="410501"/>
                </a:lnTo>
                <a:lnTo>
                  <a:pt x="29606" y="452787"/>
                </a:lnTo>
                <a:lnTo>
                  <a:pt x="51319" y="491943"/>
                </a:lnTo>
                <a:lnTo>
                  <a:pt x="78132" y="527479"/>
                </a:lnTo>
                <a:lnTo>
                  <a:pt x="109552" y="558899"/>
                </a:lnTo>
                <a:lnTo>
                  <a:pt x="145088" y="585712"/>
                </a:lnTo>
                <a:lnTo>
                  <a:pt x="184244" y="607425"/>
                </a:lnTo>
                <a:lnTo>
                  <a:pt x="226530" y="623545"/>
                </a:lnTo>
                <a:lnTo>
                  <a:pt x="271451" y="633578"/>
                </a:lnTo>
                <a:lnTo>
                  <a:pt x="318515" y="637031"/>
                </a:lnTo>
                <a:lnTo>
                  <a:pt x="365580" y="633578"/>
                </a:lnTo>
                <a:lnTo>
                  <a:pt x="410501" y="623545"/>
                </a:lnTo>
                <a:lnTo>
                  <a:pt x="452787" y="607425"/>
                </a:lnTo>
                <a:lnTo>
                  <a:pt x="491943" y="585712"/>
                </a:lnTo>
                <a:lnTo>
                  <a:pt x="527479" y="558899"/>
                </a:lnTo>
                <a:lnTo>
                  <a:pt x="558899" y="527479"/>
                </a:lnTo>
                <a:lnTo>
                  <a:pt x="585712" y="491943"/>
                </a:lnTo>
                <a:lnTo>
                  <a:pt x="607425" y="452787"/>
                </a:lnTo>
                <a:lnTo>
                  <a:pt x="623545" y="410501"/>
                </a:lnTo>
                <a:lnTo>
                  <a:pt x="633578" y="365580"/>
                </a:lnTo>
                <a:lnTo>
                  <a:pt x="637031" y="318515"/>
                </a:lnTo>
                <a:lnTo>
                  <a:pt x="633578" y="271451"/>
                </a:lnTo>
                <a:lnTo>
                  <a:pt x="623545" y="226530"/>
                </a:lnTo>
                <a:lnTo>
                  <a:pt x="607425" y="184244"/>
                </a:lnTo>
                <a:lnTo>
                  <a:pt x="585712" y="145088"/>
                </a:lnTo>
                <a:lnTo>
                  <a:pt x="558899" y="109552"/>
                </a:lnTo>
                <a:lnTo>
                  <a:pt x="527479" y="78132"/>
                </a:lnTo>
                <a:lnTo>
                  <a:pt x="491943" y="51319"/>
                </a:lnTo>
                <a:lnTo>
                  <a:pt x="452787" y="29606"/>
                </a:lnTo>
                <a:lnTo>
                  <a:pt x="410501" y="13486"/>
                </a:lnTo>
                <a:lnTo>
                  <a:pt x="365580" y="3453"/>
                </a:lnTo>
                <a:lnTo>
                  <a:pt x="318515" y="0"/>
                </a:lnTo>
                <a:close/>
              </a:path>
            </a:pathLst>
          </a:custGeom>
          <a:solidFill>
            <a:srgbClr val="2A84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8"/>
          <p:cNvSpPr/>
          <p:nvPr/>
        </p:nvSpPr>
        <p:spPr>
          <a:xfrm>
            <a:off x="8598343" y="3658045"/>
            <a:ext cx="637540" cy="637540"/>
          </a:xfrm>
          <a:custGeom>
            <a:avLst/>
            <a:gdLst/>
            <a:ahLst/>
            <a:cxnLst/>
            <a:rect l="l" t="t" r="r" b="b"/>
            <a:pathLst>
              <a:path w="637539" h="637539">
                <a:moveTo>
                  <a:pt x="0" y="318515"/>
                </a:moveTo>
                <a:lnTo>
                  <a:pt x="3453" y="271451"/>
                </a:lnTo>
                <a:lnTo>
                  <a:pt x="13486" y="226530"/>
                </a:lnTo>
                <a:lnTo>
                  <a:pt x="29606" y="184244"/>
                </a:lnTo>
                <a:lnTo>
                  <a:pt x="51319" y="145088"/>
                </a:lnTo>
                <a:lnTo>
                  <a:pt x="78132" y="109552"/>
                </a:lnTo>
                <a:lnTo>
                  <a:pt x="109552" y="78132"/>
                </a:lnTo>
                <a:lnTo>
                  <a:pt x="145088" y="51319"/>
                </a:lnTo>
                <a:lnTo>
                  <a:pt x="184244" y="29606"/>
                </a:lnTo>
                <a:lnTo>
                  <a:pt x="226530" y="13486"/>
                </a:lnTo>
                <a:lnTo>
                  <a:pt x="271451" y="3453"/>
                </a:lnTo>
                <a:lnTo>
                  <a:pt x="318515" y="0"/>
                </a:lnTo>
                <a:lnTo>
                  <a:pt x="365580" y="3453"/>
                </a:lnTo>
                <a:lnTo>
                  <a:pt x="410501" y="13486"/>
                </a:lnTo>
                <a:lnTo>
                  <a:pt x="452787" y="29606"/>
                </a:lnTo>
                <a:lnTo>
                  <a:pt x="491943" y="51319"/>
                </a:lnTo>
                <a:lnTo>
                  <a:pt x="527479" y="78132"/>
                </a:lnTo>
                <a:lnTo>
                  <a:pt x="558899" y="109552"/>
                </a:lnTo>
                <a:lnTo>
                  <a:pt x="585712" y="145088"/>
                </a:lnTo>
                <a:lnTo>
                  <a:pt x="607425" y="184244"/>
                </a:lnTo>
                <a:lnTo>
                  <a:pt x="623545" y="226530"/>
                </a:lnTo>
                <a:lnTo>
                  <a:pt x="633578" y="271451"/>
                </a:lnTo>
                <a:lnTo>
                  <a:pt x="637031" y="318515"/>
                </a:lnTo>
                <a:lnTo>
                  <a:pt x="633578" y="365580"/>
                </a:lnTo>
                <a:lnTo>
                  <a:pt x="623545" y="410501"/>
                </a:lnTo>
                <a:lnTo>
                  <a:pt x="607425" y="452787"/>
                </a:lnTo>
                <a:lnTo>
                  <a:pt x="585712" y="491943"/>
                </a:lnTo>
                <a:lnTo>
                  <a:pt x="558899" y="527479"/>
                </a:lnTo>
                <a:lnTo>
                  <a:pt x="527479" y="558899"/>
                </a:lnTo>
                <a:lnTo>
                  <a:pt x="491943" y="585712"/>
                </a:lnTo>
                <a:lnTo>
                  <a:pt x="452787" y="607425"/>
                </a:lnTo>
                <a:lnTo>
                  <a:pt x="410501" y="623545"/>
                </a:lnTo>
                <a:lnTo>
                  <a:pt x="365580" y="633578"/>
                </a:lnTo>
                <a:lnTo>
                  <a:pt x="318515" y="637031"/>
                </a:lnTo>
                <a:lnTo>
                  <a:pt x="271451" y="633578"/>
                </a:lnTo>
                <a:lnTo>
                  <a:pt x="226530" y="623545"/>
                </a:lnTo>
                <a:lnTo>
                  <a:pt x="184244" y="607425"/>
                </a:lnTo>
                <a:lnTo>
                  <a:pt x="145088" y="585712"/>
                </a:lnTo>
                <a:lnTo>
                  <a:pt x="109552" y="558899"/>
                </a:lnTo>
                <a:lnTo>
                  <a:pt x="78132" y="527479"/>
                </a:lnTo>
                <a:lnTo>
                  <a:pt x="51319" y="491943"/>
                </a:lnTo>
                <a:lnTo>
                  <a:pt x="29606" y="452787"/>
                </a:lnTo>
                <a:lnTo>
                  <a:pt x="13486" y="410501"/>
                </a:lnTo>
                <a:lnTo>
                  <a:pt x="3453" y="365580"/>
                </a:lnTo>
                <a:lnTo>
                  <a:pt x="0" y="318515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ttangolo 4"/>
          <p:cNvSpPr/>
          <p:nvPr/>
        </p:nvSpPr>
        <p:spPr>
          <a:xfrm>
            <a:off x="7518539" y="3069061"/>
            <a:ext cx="2794355" cy="510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Grid - Auto Sizing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493" y="3586478"/>
            <a:ext cx="762066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116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vs. Forms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2928899"/>
      </p:ext>
    </p:extLst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Grid vs. StackLayout</a:t>
            </a:r>
          </a:p>
        </p:txBody>
      </p:sp>
      <p:sp>
        <p:nvSpPr>
          <p:cNvPr id="13" name="object 2"/>
          <p:cNvSpPr txBox="1"/>
          <p:nvPr/>
        </p:nvSpPr>
        <p:spPr>
          <a:xfrm>
            <a:off x="729693" y="2506662"/>
            <a:ext cx="10593943" cy="22826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lnSpc>
                <a:spcPts val="4000"/>
              </a:lnSpc>
              <a:spcAft>
                <a:spcPts val="1800"/>
              </a:spcAft>
              <a:tabLst>
                <a:tab pos="483580" algn="l"/>
              </a:tabLst>
            </a:pPr>
            <a:r>
              <a:rPr lang="it-IT" sz="3200" b="1" dirty="0">
                <a:latin typeface="Segoe UI Light"/>
                <a:cs typeface="Segoe UI Light"/>
              </a:rPr>
              <a:t>Golden Rule</a:t>
            </a:r>
          </a:p>
          <a:p>
            <a:pPr marL="17270" marR="100170">
              <a:lnSpc>
                <a:spcPts val="4000"/>
              </a:lnSpc>
              <a:tabLst>
                <a:tab pos="483580" algn="l"/>
              </a:tabLst>
            </a:pPr>
            <a:r>
              <a:rPr lang="en-US" sz="5400" i="1" dirty="0">
                <a:latin typeface="Segoe UI Light"/>
                <a:cs typeface="Segoe UI Light"/>
              </a:rPr>
              <a:t>“</a:t>
            </a:r>
            <a:r>
              <a:rPr lang="en-US" sz="4400" i="1" dirty="0">
                <a:latin typeface="Segoe UI Light"/>
                <a:cs typeface="Segoe UI Light"/>
              </a:rPr>
              <a:t> </a:t>
            </a:r>
            <a:r>
              <a:rPr lang="en-US" sz="2720" i="1" dirty="0">
                <a:latin typeface="Segoe UI Light"/>
                <a:cs typeface="Segoe UI Light"/>
              </a:rPr>
              <a:t>Don’t use a StackLayout to host a single child</a:t>
            </a:r>
          </a:p>
          <a:p>
            <a:pPr marL="17270" marR="100170">
              <a:lnSpc>
                <a:spcPts val="4000"/>
              </a:lnSpc>
              <a:tabLst>
                <a:tab pos="483580" algn="l"/>
              </a:tabLst>
            </a:pPr>
            <a:r>
              <a:rPr lang="en-US" sz="2720" i="1" dirty="0">
                <a:latin typeface="Segoe UI Light"/>
                <a:cs typeface="Segoe UI Light"/>
              </a:rPr>
              <a:t>    Don’t use a Grid when a StackLayout would do</a:t>
            </a:r>
          </a:p>
          <a:p>
            <a:pPr marL="17270" marR="100170">
              <a:lnSpc>
                <a:spcPts val="4000"/>
              </a:lnSpc>
              <a:tabLst>
                <a:tab pos="483580" algn="l"/>
              </a:tabLst>
            </a:pPr>
            <a:r>
              <a:rPr lang="en-US" sz="2720" i="1" dirty="0">
                <a:latin typeface="Segoe UI Light"/>
                <a:cs typeface="Segoe UI Light"/>
              </a:rPr>
              <a:t>    Don’t use multiple StackLayout when a Grid would do </a:t>
            </a:r>
            <a:r>
              <a:rPr lang="en-US" sz="5400" i="1" dirty="0">
                <a:latin typeface="Segoe UI Light"/>
                <a:cs typeface="Segoe UI Light"/>
              </a:rPr>
              <a:t>”</a:t>
            </a:r>
            <a:endParaRPr lang="en-US" sz="2720" i="1" dirty="0">
              <a:latin typeface="Segoe UI Light"/>
              <a:cs typeface="Segoe UI Light"/>
            </a:endParaRPr>
          </a:p>
        </p:txBody>
      </p:sp>
      <p:sp>
        <p:nvSpPr>
          <p:cNvPr id="15" name="Rettangolo 4"/>
          <p:cNvSpPr/>
          <p:nvPr/>
        </p:nvSpPr>
        <p:spPr>
          <a:xfrm>
            <a:off x="7663151" y="4815153"/>
            <a:ext cx="4046749" cy="510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20" dirty="0">
                <a:solidFill>
                  <a:srgbClr val="505050"/>
                </a:solidFill>
                <a:latin typeface="Segoe UI Light"/>
                <a:cs typeface="Segoe UI Light"/>
              </a:rPr>
              <a:t>Jason Smith at Evolve 2016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9259983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AbsoluteLayout</a:t>
            </a:r>
          </a:p>
        </p:txBody>
      </p:sp>
      <p:sp>
        <p:nvSpPr>
          <p:cNvPr id="8" name="object 2"/>
          <p:cNvSpPr txBox="1"/>
          <p:nvPr/>
        </p:nvSpPr>
        <p:spPr>
          <a:xfrm>
            <a:off x="729693" y="1698373"/>
            <a:ext cx="11051144" cy="83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AbsoluteLayout permette di posizionare e dimensionare controlli figlio in maniera assoluta utilizzando valori statici o proporzionali</a:t>
            </a:r>
          </a:p>
        </p:txBody>
      </p:sp>
      <p:sp>
        <p:nvSpPr>
          <p:cNvPr id="3" name="Rettangolo 2"/>
          <p:cNvSpPr/>
          <p:nvPr/>
        </p:nvSpPr>
        <p:spPr>
          <a:xfrm>
            <a:off x="3246437" y="2739568"/>
            <a:ext cx="8385732" cy="2603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4470" marR="100170" lvl="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Ideale se il Layout è facilmente descrivibile e indipendente dalla posizione di altre view</a:t>
            </a:r>
          </a:p>
          <a:p>
            <a:pPr marL="474470" marR="100170" lvl="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endParaRPr lang="it-IT" sz="2720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474470" marR="100170" lvl="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Massimo delle Performance</a:t>
            </a:r>
          </a:p>
          <a:p>
            <a:pPr marL="474470" marR="100170" lvl="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endParaRPr lang="it-IT" sz="2720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474470" marR="100170" lvl="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Poco Leggibile</a:t>
            </a:r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587752"/>
            <a:ext cx="2212848" cy="387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5089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AbsoluteLayout - Proportional Sizing</a:t>
            </a:r>
          </a:p>
        </p:txBody>
      </p:sp>
      <p:sp>
        <p:nvSpPr>
          <p:cNvPr id="9" name="object 2"/>
          <p:cNvSpPr txBox="1"/>
          <p:nvPr/>
        </p:nvSpPr>
        <p:spPr>
          <a:xfrm>
            <a:off x="731949" y="5327110"/>
            <a:ext cx="10974944" cy="83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L’invalidazione di una delle View figlie provoca l’invalidazione a catena del Visual Tree fino ad AbsoluteLayout</a:t>
            </a:r>
          </a:p>
        </p:txBody>
      </p:sp>
      <p:sp>
        <p:nvSpPr>
          <p:cNvPr id="11" name="object 5"/>
          <p:cNvSpPr/>
          <p:nvPr/>
        </p:nvSpPr>
        <p:spPr>
          <a:xfrm>
            <a:off x="2179637" y="2811462"/>
            <a:ext cx="8001000" cy="2316262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 txBox="1"/>
          <p:nvPr/>
        </p:nvSpPr>
        <p:spPr>
          <a:xfrm>
            <a:off x="729693" y="1698373"/>
            <a:ext cx="11051144" cy="83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AbsoluteLayout permette di posizionare e dimensionare controlli figlio in maniera assoluta utilizzando valori statici o proporzionali</a:t>
            </a:r>
          </a:p>
        </p:txBody>
      </p:sp>
      <p:sp>
        <p:nvSpPr>
          <p:cNvPr id="3" name="Rettangolo 2"/>
          <p:cNvSpPr/>
          <p:nvPr/>
        </p:nvSpPr>
        <p:spPr>
          <a:xfrm>
            <a:off x="2179637" y="2811462"/>
            <a:ext cx="800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AbsoluteLayout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Codemotion!"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AbsoluteLayout.LayoutBounds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=".02,.01"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AbsoluteLayout.LayoutFlags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="PositionProportional"/&gt;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Codemotion!"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AbsoluteLayout.LayoutBounds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=".02,.05"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AbsoluteLayout.LayoutFlags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="PositionProportional"/&gt;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AbsoluteLayout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808434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AbsoluteLayout - Fixed Sizing</a:t>
            </a:r>
          </a:p>
        </p:txBody>
      </p:sp>
      <p:sp>
        <p:nvSpPr>
          <p:cNvPr id="9" name="object 2"/>
          <p:cNvSpPr txBox="1"/>
          <p:nvPr/>
        </p:nvSpPr>
        <p:spPr>
          <a:xfrm>
            <a:off x="731949" y="5327110"/>
            <a:ext cx="10974944" cy="83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Poiché lo spazio messo a disposizione degli elementi figlio è fissato staticamente, AbsoluteLayout ignora notifiche di invalidazione dai suoi figli</a:t>
            </a:r>
          </a:p>
        </p:txBody>
      </p:sp>
      <p:sp>
        <p:nvSpPr>
          <p:cNvPr id="11" name="object 5"/>
          <p:cNvSpPr/>
          <p:nvPr/>
        </p:nvSpPr>
        <p:spPr>
          <a:xfrm>
            <a:off x="2179637" y="3059112"/>
            <a:ext cx="7467600" cy="1754326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 txBox="1"/>
          <p:nvPr/>
        </p:nvSpPr>
        <p:spPr>
          <a:xfrm>
            <a:off x="729693" y="1698373"/>
            <a:ext cx="11051144" cy="83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AbsoluteLayout permette di posizionare e dimensionare controlli figlio in maniera assoluta utilizzando valori statici o proporzionali</a:t>
            </a:r>
          </a:p>
        </p:txBody>
      </p:sp>
      <p:sp>
        <p:nvSpPr>
          <p:cNvPr id="2" name="Rettangolo 1"/>
          <p:cNvSpPr/>
          <p:nvPr/>
        </p:nvSpPr>
        <p:spPr>
          <a:xfrm>
            <a:off x="2179637" y="3059112"/>
            <a:ext cx="7467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AbsoluteLayout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Codemotion!"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AbsoluteLayout.LayoutBounds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="10,10,200,100" 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Codemotion!"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AbsoluteLayout.LayoutBounds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="10,30,200,100" 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AbsoluteLayout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545172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RelativeLayout</a:t>
            </a:r>
          </a:p>
        </p:txBody>
      </p:sp>
      <p:sp>
        <p:nvSpPr>
          <p:cNvPr id="3" name="Rettangolo 2"/>
          <p:cNvSpPr/>
          <p:nvPr/>
        </p:nvSpPr>
        <p:spPr>
          <a:xfrm>
            <a:off x="3246437" y="2739568"/>
            <a:ext cx="8385732" cy="176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4470" marR="100170" lvl="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Ideale se la dimensione o la posizione dei controlli del Layout è strettamente correlata</a:t>
            </a:r>
          </a:p>
          <a:p>
            <a:pPr marL="474470" marR="100170" lvl="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endParaRPr lang="it-IT" sz="2720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474470" marR="100170" lvl="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Peggiori Performance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587752"/>
            <a:ext cx="2212848" cy="3799621"/>
          </a:xfrm>
          <a:prstGeom prst="rect">
            <a:avLst/>
          </a:prstGeom>
        </p:spPr>
      </p:pic>
      <p:sp>
        <p:nvSpPr>
          <p:cNvPr id="11" name="object 2"/>
          <p:cNvSpPr txBox="1"/>
          <p:nvPr/>
        </p:nvSpPr>
        <p:spPr>
          <a:xfrm>
            <a:off x="729693" y="1698373"/>
            <a:ext cx="11051144" cy="83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RelativeLayout permette di posizionare e dimensionare controlli figlio relativamente alla View contenitore o ad altre view del layout</a:t>
            </a:r>
          </a:p>
        </p:txBody>
      </p:sp>
    </p:spTree>
    <p:extLst>
      <p:ext uri="{BB962C8B-B14F-4D97-AF65-F5344CB8AC3E}">
        <p14:creationId xmlns:p14="http://schemas.microsoft.com/office/powerpoint/2010/main" val="7010357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RelativeLayout</a:t>
            </a:r>
          </a:p>
        </p:txBody>
      </p:sp>
      <p:sp>
        <p:nvSpPr>
          <p:cNvPr id="9" name="object 2"/>
          <p:cNvSpPr txBox="1"/>
          <p:nvPr/>
        </p:nvSpPr>
        <p:spPr>
          <a:xfrm>
            <a:off x="731949" y="5327110"/>
            <a:ext cx="10974944" cy="83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L’invalidazione di una delle View figlie provoca l’invalidazione del Visual Tree fino a RelativeLayout</a:t>
            </a:r>
          </a:p>
        </p:txBody>
      </p:sp>
      <p:sp>
        <p:nvSpPr>
          <p:cNvPr id="11" name="object 5"/>
          <p:cNvSpPr/>
          <p:nvPr/>
        </p:nvSpPr>
        <p:spPr>
          <a:xfrm>
            <a:off x="2560637" y="2678112"/>
            <a:ext cx="7010400" cy="2514600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ttangolo 7"/>
          <p:cNvSpPr/>
          <p:nvPr/>
        </p:nvSpPr>
        <p:spPr>
          <a:xfrm>
            <a:off x="2568574" y="2655014"/>
            <a:ext cx="70024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RelativeLayout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x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="Label1"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Codemotion!" 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="Hello Codemotion!"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RelativeLayout.YConstraint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 "{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ConstraintExpression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Type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=RelativeToView,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Property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=Y,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ElementName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=Label1,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</a:t>
            </a:r>
            <a:r>
              <a:rPr lang="it-IT" dirty="0">
                <a:solidFill>
                  <a:srgbClr val="FF0000"/>
                </a:solidFill>
                <a:latin typeface="Consolas" panose="020B0609020204030204" pitchFamily="49" charset="0"/>
              </a:rPr>
              <a:t> Constant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}" /&gt;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RelativeLayout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dirty="0"/>
          </a:p>
        </p:txBody>
      </p:sp>
      <p:sp>
        <p:nvSpPr>
          <p:cNvPr id="12" name="object 2"/>
          <p:cNvSpPr txBox="1"/>
          <p:nvPr/>
        </p:nvSpPr>
        <p:spPr>
          <a:xfrm>
            <a:off x="729693" y="1698373"/>
            <a:ext cx="11051144" cy="83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RelativeLayout permette di posizionare e dimensionare controlli figlio relativamente alla View contenitore o ad altre view del layout</a:t>
            </a:r>
          </a:p>
        </p:txBody>
      </p:sp>
    </p:spTree>
    <p:extLst>
      <p:ext uri="{BB962C8B-B14F-4D97-AF65-F5344CB8AC3E}">
        <p14:creationId xmlns:p14="http://schemas.microsoft.com/office/powerpoint/2010/main" val="193581672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ScrollView</a:t>
            </a:r>
          </a:p>
        </p:txBody>
      </p:sp>
      <p:sp>
        <p:nvSpPr>
          <p:cNvPr id="8" name="object 2"/>
          <p:cNvSpPr txBox="1"/>
          <p:nvPr/>
        </p:nvSpPr>
        <p:spPr>
          <a:xfrm>
            <a:off x="729693" y="1698373"/>
            <a:ext cx="11051144" cy="463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lnSpc>
                <a:spcPts val="4000"/>
              </a:lnSpc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ScrollView aggiunge la funzionalità di scrolling alla sua subview</a:t>
            </a:r>
          </a:p>
        </p:txBody>
      </p:sp>
      <p:sp>
        <p:nvSpPr>
          <p:cNvPr id="3" name="Rettangolo 2"/>
          <p:cNvSpPr/>
          <p:nvPr/>
        </p:nvSpPr>
        <p:spPr>
          <a:xfrm>
            <a:off x="3246437" y="2739568"/>
            <a:ext cx="8385732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4470" marR="100170" lvl="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Non innestare più ScrollView </a:t>
            </a:r>
            <a:r>
              <a:rPr lang="it-IT" sz="2800" dirty="0">
                <a:solidFill>
                  <a:srgbClr val="505050"/>
                </a:solidFill>
                <a:latin typeface="Segoe UI Light"/>
                <a:cs typeface="Segoe UI Light"/>
                <a:sym typeface="Wingdings" panose="05000000000000000000" pitchFamily="2" charset="2"/>
              </a:rPr>
              <a:t></a:t>
            </a: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 Comportamenti poco intuitivi</a:t>
            </a:r>
          </a:p>
          <a:p>
            <a:pPr marL="474470" marR="100170" lvl="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endParaRPr lang="it-IT" sz="2720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474470" marR="100170" lvl="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Non innestare ListView </a:t>
            </a:r>
            <a:r>
              <a:rPr lang="it-IT" sz="2800" dirty="0">
                <a:solidFill>
                  <a:srgbClr val="505050"/>
                </a:solidFill>
                <a:latin typeface="Segoe UI Light"/>
                <a:cs typeface="Segoe UI Light"/>
                <a:sym typeface="Wingdings" panose="05000000000000000000" pitchFamily="2" charset="2"/>
              </a:rPr>
              <a:t></a:t>
            </a: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  <a:sym typeface="Wingdings" panose="05000000000000000000" pitchFamily="2" charset="2"/>
              </a:rPr>
              <a:t> Rompe la virtualizzazione</a:t>
            </a:r>
            <a:endParaRPr lang="it-IT" sz="2720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11" name="object 4"/>
          <p:cNvSpPr/>
          <p:nvPr/>
        </p:nvSpPr>
        <p:spPr>
          <a:xfrm>
            <a:off x="731520" y="2587752"/>
            <a:ext cx="2212848" cy="3803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235648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Layout Performance</a:t>
            </a: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355922" y="1726053"/>
            <a:ext cx="1823716" cy="8483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953">
              <a:lnSpc>
                <a:spcPct val="100000"/>
              </a:lnSpc>
            </a:pPr>
            <a:r>
              <a:rPr lang="it-IT" sz="5405" spc="-87" dirty="0">
                <a:solidFill>
                  <a:srgbClr val="000000"/>
                </a:solidFill>
              </a:rPr>
              <a:t>Demo</a:t>
            </a:r>
            <a:endParaRPr lang="it-IT" sz="5405" dirty="0">
              <a:solidFill>
                <a:srgbClr val="000000"/>
              </a:solidFill>
            </a:endParaRPr>
          </a:p>
        </p:txBody>
      </p:sp>
      <p:sp>
        <p:nvSpPr>
          <p:cNvPr id="5" name="object 4"/>
          <p:cNvSpPr txBox="1">
            <a:spLocks/>
          </p:cNvSpPr>
          <p:nvPr/>
        </p:nvSpPr>
        <p:spPr>
          <a:xfrm>
            <a:off x="355921" y="3802062"/>
            <a:ext cx="4699285" cy="5123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953">
              <a:lnSpc>
                <a:spcPct val="100000"/>
              </a:lnSpc>
            </a:pPr>
            <a:r>
              <a:rPr lang="it-IT" sz="3264" b="1" spc="-87" dirty="0">
                <a:solidFill>
                  <a:srgbClr val="000000"/>
                </a:solidFill>
                <a:latin typeface="+mn-lt"/>
              </a:rPr>
              <a:t>GitHub Repo:</a:t>
            </a:r>
            <a:endParaRPr lang="it-IT" sz="5405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4" y="4438463"/>
            <a:ext cx="1203233" cy="1203233"/>
          </a:xfrm>
          <a:prstGeom prst="rect">
            <a:avLst/>
          </a:prstGeom>
        </p:spPr>
      </p:pic>
      <p:sp>
        <p:nvSpPr>
          <p:cNvPr id="10" name="Rectangle 9">
            <a:hlinkClick r:id="rId3"/>
          </p:cNvPr>
          <p:cNvSpPr/>
          <p:nvPr/>
        </p:nvSpPr>
        <p:spPr>
          <a:xfrm>
            <a:off x="2929435" y="3802062"/>
            <a:ext cx="2505045" cy="531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56" dirty="0">
                <a:solidFill>
                  <a:srgbClr val="0078D7"/>
                </a:solidFill>
                <a:hlinkClick r:id="rId4"/>
              </a:rPr>
              <a:t>bit.ly/2nVm2Ei</a:t>
            </a:r>
            <a:endParaRPr lang="it-IT" sz="2856" dirty="0">
              <a:solidFill>
                <a:srgbClr val="0078D7"/>
              </a:solidFill>
              <a:hlinkClick r:id="rId5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8710" y="2963862"/>
            <a:ext cx="3180727" cy="4010025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1655497" y="4599811"/>
            <a:ext cx="6010540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270" marR="271150">
              <a:lnSpc>
                <a:spcPts val="2600"/>
              </a:lnSpc>
              <a:tabLst>
                <a:tab pos="483580" algn="l"/>
              </a:tabLst>
            </a:pPr>
            <a:r>
              <a:rPr lang="en-US" b="1" dirty="0">
                <a:latin typeface="Segoe UI Light"/>
                <a:cs typeface="Segoe UI Light"/>
              </a:rPr>
              <a:t>N.B.</a:t>
            </a:r>
            <a:r>
              <a:rPr lang="en-US" dirty="0">
                <a:latin typeface="Segoe UI Light"/>
                <a:cs typeface="Segoe UI Light"/>
              </a:rPr>
              <a:t> Repo strutturata in submodule </a:t>
            </a:r>
          </a:p>
          <a:p>
            <a:pPr marL="360170" marR="271150" indent="-342900">
              <a:lnSpc>
                <a:spcPts val="2600"/>
              </a:lnSpc>
              <a:buAutoNum type="arabicPeriod"/>
              <a:tabLst>
                <a:tab pos="483580" algn="l"/>
              </a:tabLst>
            </a:pPr>
            <a:r>
              <a:rPr lang="en-US" dirty="0">
                <a:latin typeface="Segoe UI Light"/>
                <a:cs typeface="Segoe UI Light"/>
              </a:rPr>
              <a:t>Clonare la repo principale (fork di Xamarin.Forms):</a:t>
            </a:r>
          </a:p>
          <a:p>
            <a:pPr marL="360170" marR="271150" indent="-342900">
              <a:lnSpc>
                <a:spcPts val="2600"/>
              </a:lnSpc>
              <a:buAutoNum type="arabicPeriod"/>
              <a:tabLst>
                <a:tab pos="483580" algn="l"/>
              </a:tabLst>
            </a:pPr>
            <a:r>
              <a:rPr lang="en-US" dirty="0">
                <a:latin typeface="Segoe UI Light"/>
                <a:cs typeface="Segoe UI Light"/>
              </a:rPr>
              <a:t>Checkout sul branch </a:t>
            </a:r>
            <a:r>
              <a:rPr lang="en-US" b="1" dirty="0">
                <a:latin typeface="Segoe UI Light"/>
                <a:cs typeface="Segoe UI Light"/>
              </a:rPr>
              <a:t>layout</a:t>
            </a:r>
            <a:r>
              <a:rPr lang="en-US" dirty="0">
                <a:latin typeface="Segoe UI Light"/>
                <a:cs typeface="Segoe UI Light"/>
              </a:rPr>
              <a:t>: </a:t>
            </a:r>
          </a:p>
          <a:p>
            <a:pPr marL="360170" marR="271150" indent="-342900">
              <a:lnSpc>
                <a:spcPts val="2600"/>
              </a:lnSpc>
              <a:buAutoNum type="arabicPeriod"/>
              <a:tabLst>
                <a:tab pos="483580" algn="l"/>
              </a:tabLst>
            </a:pPr>
            <a:r>
              <a:rPr lang="en-US" dirty="0">
                <a:latin typeface="Segoe UI Light"/>
                <a:cs typeface="Segoe UI Light"/>
              </a:rPr>
              <a:t>Clonare la subrepo: </a:t>
            </a:r>
          </a:p>
          <a:p>
            <a:pPr marL="360170" marR="271150" indent="-342900">
              <a:lnSpc>
                <a:spcPts val="2600"/>
              </a:lnSpc>
              <a:buAutoNum type="arabicPeriod"/>
              <a:tabLst>
                <a:tab pos="483580" algn="l"/>
              </a:tabLst>
            </a:pPr>
            <a:r>
              <a:rPr lang="en-US" dirty="0">
                <a:latin typeface="Segoe UI Light"/>
                <a:cs typeface="Segoe UI Light"/>
              </a:rPr>
              <a:t>Avviare il progetto </a:t>
            </a:r>
            <a:r>
              <a:rPr lang="en-US" b="1" dirty="0">
                <a:latin typeface="Segoe UI Light"/>
                <a:cs typeface="Segoe UI Light"/>
              </a:rPr>
              <a:t>AppDemo4</a:t>
            </a:r>
            <a:r>
              <a:rPr lang="en-US" dirty="0">
                <a:latin typeface="Segoe UI Light"/>
                <a:cs typeface="Segoe UI Light"/>
              </a:rPr>
              <a:t> dalla repo principale</a:t>
            </a:r>
          </a:p>
        </p:txBody>
      </p:sp>
      <p:sp>
        <p:nvSpPr>
          <p:cNvPr id="12" name="Rectangle 9">
            <a:hlinkClick r:id="rId3"/>
          </p:cNvPr>
          <p:cNvSpPr/>
          <p:nvPr/>
        </p:nvSpPr>
        <p:spPr>
          <a:xfrm>
            <a:off x="6913562" y="4959349"/>
            <a:ext cx="1558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0078D7"/>
                </a:solidFill>
                <a:hlinkClick r:id="rId7"/>
              </a:rPr>
              <a:t>bit.ly/2nzxf1B</a:t>
            </a:r>
            <a:endParaRPr lang="it-IT" dirty="0">
              <a:solidFill>
                <a:srgbClr val="0078D7"/>
              </a:solidFill>
            </a:endParaRPr>
          </a:p>
        </p:txBody>
      </p:sp>
      <p:sp>
        <p:nvSpPr>
          <p:cNvPr id="15" name="Rectangle 9">
            <a:hlinkClick r:id="rId3"/>
          </p:cNvPr>
          <p:cNvSpPr/>
          <p:nvPr/>
        </p:nvSpPr>
        <p:spPr>
          <a:xfrm>
            <a:off x="4770437" y="5272364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0078D7"/>
                </a:solidFill>
                <a:hlinkClick r:id="rId8"/>
              </a:rPr>
              <a:t>bit.ly/2ndfZhE</a:t>
            </a:r>
            <a:endParaRPr lang="it-IT" dirty="0">
              <a:solidFill>
                <a:srgbClr val="0078D7"/>
              </a:solidFill>
            </a:endParaRPr>
          </a:p>
        </p:txBody>
      </p:sp>
      <p:sp>
        <p:nvSpPr>
          <p:cNvPr id="16" name="Rectangle 9">
            <a:hlinkClick r:id="rId3"/>
          </p:cNvPr>
          <p:cNvSpPr/>
          <p:nvPr/>
        </p:nvSpPr>
        <p:spPr>
          <a:xfrm>
            <a:off x="3946218" y="5606492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0078D7"/>
                </a:solidFill>
                <a:hlinkClick r:id="rId9"/>
              </a:rPr>
              <a:t>bit.ly/2nzypdt</a:t>
            </a:r>
            <a:endParaRPr lang="it-IT" dirty="0">
              <a:solidFill>
                <a:srgbClr val="0078D7"/>
              </a:solidFill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237718761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0394577"/>
      </p:ext>
    </p:extLst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/>
          <p:cNvSpPr txBox="1"/>
          <p:nvPr/>
        </p:nvSpPr>
        <p:spPr>
          <a:xfrm>
            <a:off x="729693" y="1698373"/>
            <a:ext cx="11203543" cy="2564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lnSpc>
                <a:spcPts val="4000"/>
              </a:lnSpc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Il Binding è una funzionalità integrata nel framework Xamarin.Forms</a:t>
            </a:r>
          </a:p>
          <a:p>
            <a:pPr marL="474470" marR="100170" indent="-4572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Consente di creare associazioni loosely-coupled tra una proprietà Sorgente e una proprietà Target</a:t>
            </a:r>
          </a:p>
          <a:p>
            <a:pPr marL="474470" marR="100170" indent="-4572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Utilizzato assieme al pattern MVVM, permette di slegare Modello e View frapponendo uno strato di ViewModel</a:t>
            </a:r>
          </a:p>
        </p:txBody>
      </p:sp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Binding e MVVM</a:t>
            </a:r>
          </a:p>
        </p:txBody>
      </p:sp>
      <p:sp>
        <p:nvSpPr>
          <p:cNvPr id="33" name="object 8"/>
          <p:cNvSpPr txBox="1"/>
          <p:nvPr/>
        </p:nvSpPr>
        <p:spPr>
          <a:xfrm>
            <a:off x="4009198" y="4404168"/>
            <a:ext cx="682625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/>
            <a:r>
              <a:rPr spc="15" dirty="0">
                <a:solidFill>
                  <a:prstClr val="black"/>
                </a:solidFill>
                <a:latin typeface="Segoe UI Light"/>
                <a:cs typeface="Segoe UI Light"/>
              </a:rPr>
              <a:t>S</a:t>
            </a:r>
            <a:r>
              <a:rPr spc="5" dirty="0">
                <a:solidFill>
                  <a:prstClr val="black"/>
                </a:solidFill>
                <a:latin typeface="Segoe UI Light"/>
                <a:cs typeface="Segoe UI Light"/>
              </a:rPr>
              <a:t>ou</a:t>
            </a:r>
            <a:r>
              <a:rPr spc="-35" dirty="0">
                <a:solidFill>
                  <a:prstClr val="black"/>
                </a:solidFill>
                <a:latin typeface="Segoe UI Light"/>
                <a:cs typeface="Segoe UI Light"/>
              </a:rPr>
              <a:t>r</a:t>
            </a:r>
            <a:r>
              <a:rPr dirty="0">
                <a:solidFill>
                  <a:prstClr val="black"/>
                </a:solidFill>
                <a:latin typeface="Segoe UI Light"/>
                <a:cs typeface="Segoe UI Light"/>
              </a:rPr>
              <a:t>ce</a:t>
            </a:r>
          </a:p>
        </p:txBody>
      </p:sp>
      <p:sp>
        <p:nvSpPr>
          <p:cNvPr id="34" name="object 9"/>
          <p:cNvSpPr/>
          <p:nvPr/>
        </p:nvSpPr>
        <p:spPr>
          <a:xfrm>
            <a:off x="2189162" y="4728527"/>
            <a:ext cx="2659380" cy="1588135"/>
          </a:xfrm>
          <a:custGeom>
            <a:avLst/>
            <a:gdLst/>
            <a:ahLst/>
            <a:cxnLst/>
            <a:rect l="l" t="t" r="r" b="b"/>
            <a:pathLst>
              <a:path w="2659380" h="1588135">
                <a:moveTo>
                  <a:pt x="2394712" y="0"/>
                </a:moveTo>
                <a:lnTo>
                  <a:pt x="264668" y="0"/>
                </a:lnTo>
                <a:lnTo>
                  <a:pt x="217095" y="4263"/>
                </a:lnTo>
                <a:lnTo>
                  <a:pt x="172319" y="16557"/>
                </a:lnTo>
                <a:lnTo>
                  <a:pt x="131088" y="36133"/>
                </a:lnTo>
                <a:lnTo>
                  <a:pt x="94148" y="62244"/>
                </a:lnTo>
                <a:lnTo>
                  <a:pt x="62249" y="94143"/>
                </a:lnTo>
                <a:lnTo>
                  <a:pt x="36136" y="131082"/>
                </a:lnTo>
                <a:lnTo>
                  <a:pt x="16559" y="172314"/>
                </a:lnTo>
                <a:lnTo>
                  <a:pt x="4264" y="217092"/>
                </a:lnTo>
                <a:lnTo>
                  <a:pt x="0" y="264667"/>
                </a:lnTo>
                <a:lnTo>
                  <a:pt x="0" y="1323339"/>
                </a:lnTo>
                <a:lnTo>
                  <a:pt x="4264" y="1370912"/>
                </a:lnTo>
                <a:lnTo>
                  <a:pt x="16559" y="1415688"/>
                </a:lnTo>
                <a:lnTo>
                  <a:pt x="36136" y="1456919"/>
                </a:lnTo>
                <a:lnTo>
                  <a:pt x="62249" y="1493859"/>
                </a:lnTo>
                <a:lnTo>
                  <a:pt x="94148" y="1525758"/>
                </a:lnTo>
                <a:lnTo>
                  <a:pt x="131088" y="1551871"/>
                </a:lnTo>
                <a:lnTo>
                  <a:pt x="172319" y="1571448"/>
                </a:lnTo>
                <a:lnTo>
                  <a:pt x="217095" y="1583743"/>
                </a:lnTo>
                <a:lnTo>
                  <a:pt x="264668" y="1588008"/>
                </a:lnTo>
                <a:lnTo>
                  <a:pt x="2394712" y="1588008"/>
                </a:lnTo>
                <a:lnTo>
                  <a:pt x="2442287" y="1583743"/>
                </a:lnTo>
                <a:lnTo>
                  <a:pt x="2487065" y="1571448"/>
                </a:lnTo>
                <a:lnTo>
                  <a:pt x="2528297" y="1551871"/>
                </a:lnTo>
                <a:lnTo>
                  <a:pt x="2565236" y="1525758"/>
                </a:lnTo>
                <a:lnTo>
                  <a:pt x="2597135" y="1493859"/>
                </a:lnTo>
                <a:lnTo>
                  <a:pt x="2623246" y="1456919"/>
                </a:lnTo>
                <a:lnTo>
                  <a:pt x="2642822" y="1415688"/>
                </a:lnTo>
                <a:lnTo>
                  <a:pt x="2655116" y="1370912"/>
                </a:lnTo>
                <a:lnTo>
                  <a:pt x="2659379" y="1323339"/>
                </a:lnTo>
                <a:lnTo>
                  <a:pt x="2659379" y="264667"/>
                </a:lnTo>
                <a:lnTo>
                  <a:pt x="2655116" y="217092"/>
                </a:lnTo>
                <a:lnTo>
                  <a:pt x="2642822" y="172314"/>
                </a:lnTo>
                <a:lnTo>
                  <a:pt x="2623246" y="131082"/>
                </a:lnTo>
                <a:lnTo>
                  <a:pt x="2597135" y="94143"/>
                </a:lnTo>
                <a:lnTo>
                  <a:pt x="2565236" y="62244"/>
                </a:lnTo>
                <a:lnTo>
                  <a:pt x="2528297" y="36133"/>
                </a:lnTo>
                <a:lnTo>
                  <a:pt x="2487065" y="16557"/>
                </a:lnTo>
                <a:lnTo>
                  <a:pt x="2442287" y="4263"/>
                </a:lnTo>
                <a:lnTo>
                  <a:pt x="2394712" y="0"/>
                </a:lnTo>
                <a:close/>
              </a:path>
            </a:pathLst>
          </a:custGeom>
          <a:solidFill>
            <a:srgbClr val="67C95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10"/>
          <p:cNvSpPr txBox="1"/>
          <p:nvPr/>
        </p:nvSpPr>
        <p:spPr>
          <a:xfrm>
            <a:off x="2345320" y="4840414"/>
            <a:ext cx="174884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/>
            <a:r>
              <a:rPr lang="it-IT" spc="-5" dirty="0">
                <a:solidFill>
                  <a:srgbClr val="FFFFFF"/>
                </a:solidFill>
                <a:latin typeface="Segoe UI Light"/>
                <a:cs typeface="Segoe UI Light"/>
              </a:rPr>
              <a:t>Qualsiasi</a:t>
            </a:r>
            <a:r>
              <a:rPr spc="-1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pc="-10" dirty="0">
                <a:solidFill>
                  <a:srgbClr val="FFFFFF"/>
                </a:solidFill>
                <a:latin typeface="Consolas"/>
                <a:cs typeface="Consolas"/>
              </a:rPr>
              <a:t>Object</a:t>
            </a:r>
            <a:endParaRPr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37" name="object 12"/>
          <p:cNvSpPr/>
          <p:nvPr/>
        </p:nvSpPr>
        <p:spPr>
          <a:xfrm>
            <a:off x="7540307" y="4719002"/>
            <a:ext cx="2659380" cy="1588135"/>
          </a:xfrm>
          <a:custGeom>
            <a:avLst/>
            <a:gdLst/>
            <a:ahLst/>
            <a:cxnLst/>
            <a:rect l="l" t="t" r="r" b="b"/>
            <a:pathLst>
              <a:path w="2659379" h="1588135">
                <a:moveTo>
                  <a:pt x="2394711" y="0"/>
                </a:moveTo>
                <a:lnTo>
                  <a:pt x="264667" y="0"/>
                </a:lnTo>
                <a:lnTo>
                  <a:pt x="217092" y="4263"/>
                </a:lnTo>
                <a:lnTo>
                  <a:pt x="172314" y="16557"/>
                </a:lnTo>
                <a:lnTo>
                  <a:pt x="131082" y="36133"/>
                </a:lnTo>
                <a:lnTo>
                  <a:pt x="94143" y="62244"/>
                </a:lnTo>
                <a:lnTo>
                  <a:pt x="62244" y="94143"/>
                </a:lnTo>
                <a:lnTo>
                  <a:pt x="36133" y="131082"/>
                </a:lnTo>
                <a:lnTo>
                  <a:pt x="16557" y="172314"/>
                </a:lnTo>
                <a:lnTo>
                  <a:pt x="4263" y="217092"/>
                </a:lnTo>
                <a:lnTo>
                  <a:pt x="0" y="264667"/>
                </a:lnTo>
                <a:lnTo>
                  <a:pt x="0" y="1323339"/>
                </a:lnTo>
                <a:lnTo>
                  <a:pt x="4263" y="1370912"/>
                </a:lnTo>
                <a:lnTo>
                  <a:pt x="16557" y="1415688"/>
                </a:lnTo>
                <a:lnTo>
                  <a:pt x="36133" y="1456919"/>
                </a:lnTo>
                <a:lnTo>
                  <a:pt x="62244" y="1493859"/>
                </a:lnTo>
                <a:lnTo>
                  <a:pt x="94143" y="1525758"/>
                </a:lnTo>
                <a:lnTo>
                  <a:pt x="131082" y="1551871"/>
                </a:lnTo>
                <a:lnTo>
                  <a:pt x="172314" y="1571448"/>
                </a:lnTo>
                <a:lnTo>
                  <a:pt x="217092" y="1583743"/>
                </a:lnTo>
                <a:lnTo>
                  <a:pt x="264667" y="1588008"/>
                </a:lnTo>
                <a:lnTo>
                  <a:pt x="2394711" y="1588008"/>
                </a:lnTo>
                <a:lnTo>
                  <a:pt x="2442287" y="1583743"/>
                </a:lnTo>
                <a:lnTo>
                  <a:pt x="2487065" y="1571448"/>
                </a:lnTo>
                <a:lnTo>
                  <a:pt x="2528297" y="1551871"/>
                </a:lnTo>
                <a:lnTo>
                  <a:pt x="2565236" y="1525758"/>
                </a:lnTo>
                <a:lnTo>
                  <a:pt x="2597135" y="1493859"/>
                </a:lnTo>
                <a:lnTo>
                  <a:pt x="2623246" y="1456919"/>
                </a:lnTo>
                <a:lnTo>
                  <a:pt x="2642822" y="1415688"/>
                </a:lnTo>
                <a:lnTo>
                  <a:pt x="2655116" y="1370912"/>
                </a:lnTo>
                <a:lnTo>
                  <a:pt x="2659379" y="1323339"/>
                </a:lnTo>
                <a:lnTo>
                  <a:pt x="2659379" y="264667"/>
                </a:lnTo>
                <a:lnTo>
                  <a:pt x="2655116" y="217092"/>
                </a:lnTo>
                <a:lnTo>
                  <a:pt x="2642822" y="172314"/>
                </a:lnTo>
                <a:lnTo>
                  <a:pt x="2623246" y="131082"/>
                </a:lnTo>
                <a:lnTo>
                  <a:pt x="2597135" y="94143"/>
                </a:lnTo>
                <a:lnTo>
                  <a:pt x="2565236" y="62244"/>
                </a:lnTo>
                <a:lnTo>
                  <a:pt x="2528297" y="36133"/>
                </a:lnTo>
                <a:lnTo>
                  <a:pt x="2487065" y="16557"/>
                </a:lnTo>
                <a:lnTo>
                  <a:pt x="2442287" y="4263"/>
                </a:lnTo>
                <a:lnTo>
                  <a:pt x="2394711" y="0"/>
                </a:lnTo>
                <a:close/>
              </a:path>
            </a:pathLst>
          </a:custGeom>
          <a:solidFill>
            <a:srgbClr val="D99593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13"/>
          <p:cNvSpPr txBox="1"/>
          <p:nvPr/>
        </p:nvSpPr>
        <p:spPr>
          <a:xfrm>
            <a:off x="7698042" y="4389818"/>
            <a:ext cx="2204085" cy="739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9725" defTabSz="914400"/>
            <a:r>
              <a:rPr spc="-55" dirty="0">
                <a:solidFill>
                  <a:prstClr val="black"/>
                </a:solidFill>
                <a:latin typeface="Segoe UI Light"/>
                <a:cs typeface="Segoe UI Light"/>
              </a:rPr>
              <a:t>Target</a:t>
            </a:r>
            <a:endParaRPr dirty="0">
              <a:solidFill>
                <a:prstClr val="black"/>
              </a:solidFill>
              <a:latin typeface="Segoe UI Light"/>
              <a:cs typeface="Segoe UI Light"/>
            </a:endParaRPr>
          </a:p>
          <a:p>
            <a:pPr marL="12700" defTabSz="914400">
              <a:spcBef>
                <a:spcPts val="1300"/>
              </a:spcBef>
            </a:pPr>
            <a:r>
              <a:rPr spc="-5" dirty="0">
                <a:solidFill>
                  <a:srgbClr val="800000"/>
                </a:solidFill>
                <a:latin typeface="Consolas"/>
                <a:cs typeface="Consolas"/>
              </a:rPr>
              <a:t>BindableObject</a:t>
            </a:r>
            <a:endParaRPr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39" name="object 14"/>
          <p:cNvSpPr txBox="1"/>
          <p:nvPr/>
        </p:nvSpPr>
        <p:spPr>
          <a:xfrm>
            <a:off x="7695756" y="5250877"/>
            <a:ext cx="2319655" cy="634365"/>
          </a:xfrm>
          <a:prstGeom prst="rect">
            <a:avLst/>
          </a:prstGeom>
          <a:solidFill>
            <a:srgbClr val="943735"/>
          </a:solidFill>
        </p:spPr>
        <p:txBody>
          <a:bodyPr vert="horz" wrap="square" lIns="0" tIns="167640" rIns="0" bIns="0" rtlCol="0">
            <a:spAutoFit/>
          </a:bodyPr>
          <a:lstStyle/>
          <a:p>
            <a:pPr marL="157480" defTabSz="914400">
              <a:spcBef>
                <a:spcPts val="1320"/>
              </a:spcBef>
            </a:pPr>
            <a:r>
              <a:rPr spc="-5" dirty="0">
                <a:solidFill>
                  <a:srgbClr val="FFFFFF"/>
                </a:solidFill>
                <a:latin typeface="Consolas"/>
                <a:cs typeface="Consolas"/>
              </a:rPr>
              <a:t>BindableProperty</a:t>
            </a:r>
            <a:endParaRPr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40" name="object 15"/>
          <p:cNvSpPr/>
          <p:nvPr/>
        </p:nvSpPr>
        <p:spPr>
          <a:xfrm>
            <a:off x="4656517" y="5428043"/>
            <a:ext cx="818515" cy="378460"/>
          </a:xfrm>
          <a:custGeom>
            <a:avLst/>
            <a:gdLst/>
            <a:ahLst/>
            <a:cxnLst/>
            <a:rect l="l" t="t" r="r" b="b"/>
            <a:pathLst>
              <a:path w="818514" h="378460">
                <a:moveTo>
                  <a:pt x="188976" y="0"/>
                </a:moveTo>
                <a:lnTo>
                  <a:pt x="0" y="188975"/>
                </a:lnTo>
                <a:lnTo>
                  <a:pt x="188976" y="377952"/>
                </a:lnTo>
                <a:lnTo>
                  <a:pt x="188976" y="283464"/>
                </a:lnTo>
                <a:lnTo>
                  <a:pt x="723900" y="283464"/>
                </a:lnTo>
                <a:lnTo>
                  <a:pt x="818388" y="188975"/>
                </a:lnTo>
                <a:lnTo>
                  <a:pt x="723900" y="94487"/>
                </a:lnTo>
                <a:lnTo>
                  <a:pt x="188976" y="94487"/>
                </a:lnTo>
                <a:lnTo>
                  <a:pt x="188976" y="0"/>
                </a:lnTo>
                <a:close/>
              </a:path>
              <a:path w="818514" h="378460">
                <a:moveTo>
                  <a:pt x="723900" y="283464"/>
                </a:moveTo>
                <a:lnTo>
                  <a:pt x="629412" y="283464"/>
                </a:lnTo>
                <a:lnTo>
                  <a:pt x="629412" y="377952"/>
                </a:lnTo>
                <a:lnTo>
                  <a:pt x="723900" y="283464"/>
                </a:lnTo>
                <a:close/>
              </a:path>
              <a:path w="818514" h="378460">
                <a:moveTo>
                  <a:pt x="629412" y="0"/>
                </a:moveTo>
                <a:lnTo>
                  <a:pt x="629412" y="94487"/>
                </a:lnTo>
                <a:lnTo>
                  <a:pt x="723900" y="94487"/>
                </a:lnTo>
                <a:lnTo>
                  <a:pt x="629412" y="0"/>
                </a:lnTo>
                <a:close/>
              </a:path>
            </a:pathLst>
          </a:custGeom>
          <a:solidFill>
            <a:srgbClr val="792C7C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16"/>
          <p:cNvSpPr/>
          <p:nvPr/>
        </p:nvSpPr>
        <p:spPr>
          <a:xfrm>
            <a:off x="6887273" y="5428043"/>
            <a:ext cx="818515" cy="378460"/>
          </a:xfrm>
          <a:custGeom>
            <a:avLst/>
            <a:gdLst/>
            <a:ahLst/>
            <a:cxnLst/>
            <a:rect l="l" t="t" r="r" b="b"/>
            <a:pathLst>
              <a:path w="818514" h="378460">
                <a:moveTo>
                  <a:pt x="188975" y="0"/>
                </a:moveTo>
                <a:lnTo>
                  <a:pt x="0" y="188975"/>
                </a:lnTo>
                <a:lnTo>
                  <a:pt x="188975" y="377952"/>
                </a:lnTo>
                <a:lnTo>
                  <a:pt x="188975" y="283464"/>
                </a:lnTo>
                <a:lnTo>
                  <a:pt x="723900" y="283464"/>
                </a:lnTo>
                <a:lnTo>
                  <a:pt x="818388" y="188975"/>
                </a:lnTo>
                <a:lnTo>
                  <a:pt x="723900" y="94487"/>
                </a:lnTo>
                <a:lnTo>
                  <a:pt x="188975" y="94487"/>
                </a:lnTo>
                <a:lnTo>
                  <a:pt x="188975" y="0"/>
                </a:lnTo>
                <a:close/>
              </a:path>
              <a:path w="818514" h="378460">
                <a:moveTo>
                  <a:pt x="723900" y="283464"/>
                </a:moveTo>
                <a:lnTo>
                  <a:pt x="629412" y="283464"/>
                </a:lnTo>
                <a:lnTo>
                  <a:pt x="629412" y="377952"/>
                </a:lnTo>
                <a:lnTo>
                  <a:pt x="723900" y="283464"/>
                </a:lnTo>
                <a:close/>
              </a:path>
              <a:path w="818514" h="378460">
                <a:moveTo>
                  <a:pt x="629412" y="0"/>
                </a:moveTo>
                <a:lnTo>
                  <a:pt x="629412" y="94487"/>
                </a:lnTo>
                <a:lnTo>
                  <a:pt x="723900" y="94487"/>
                </a:lnTo>
                <a:lnTo>
                  <a:pt x="629412" y="0"/>
                </a:lnTo>
                <a:close/>
              </a:path>
            </a:pathLst>
          </a:custGeom>
          <a:solidFill>
            <a:srgbClr val="792C7C"/>
          </a:solid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5" name="Immagin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045" y="5269927"/>
            <a:ext cx="2322777" cy="634365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2345322" y="5392737"/>
            <a:ext cx="2126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spc="-5" dirty="0">
                <a:solidFill>
                  <a:srgbClr val="FFFFFF"/>
                </a:solidFill>
                <a:latin typeface="Segoe UI Light"/>
                <a:cs typeface="Segoe UI Light"/>
              </a:rPr>
              <a:t>Proprietà Pubblica</a:t>
            </a:r>
            <a:endParaRPr lang="it-IT" sz="2000" dirty="0"/>
          </a:p>
        </p:txBody>
      </p:sp>
      <p:sp>
        <p:nvSpPr>
          <p:cNvPr id="16" name="object 14"/>
          <p:cNvSpPr/>
          <p:nvPr/>
        </p:nvSpPr>
        <p:spPr>
          <a:xfrm>
            <a:off x="4730685" y="5074745"/>
            <a:ext cx="2906395" cy="120650"/>
          </a:xfrm>
          <a:custGeom>
            <a:avLst/>
            <a:gdLst/>
            <a:ahLst/>
            <a:cxnLst/>
            <a:rect l="l" t="t" r="r" b="b"/>
            <a:pathLst>
              <a:path w="2906395" h="120650">
                <a:moveTo>
                  <a:pt x="102997" y="0"/>
                </a:moveTo>
                <a:lnTo>
                  <a:pt x="0" y="60070"/>
                </a:lnTo>
                <a:lnTo>
                  <a:pt x="102997" y="120142"/>
                </a:lnTo>
                <a:lnTo>
                  <a:pt x="110998" y="118109"/>
                </a:lnTo>
                <a:lnTo>
                  <a:pt x="114554" y="111887"/>
                </a:lnTo>
                <a:lnTo>
                  <a:pt x="118110" y="105790"/>
                </a:lnTo>
                <a:lnTo>
                  <a:pt x="116078" y="97789"/>
                </a:lnTo>
                <a:lnTo>
                  <a:pt x="109855" y="94233"/>
                </a:lnTo>
                <a:lnTo>
                  <a:pt x="73496" y="73025"/>
                </a:lnTo>
                <a:lnTo>
                  <a:pt x="25654" y="73025"/>
                </a:lnTo>
                <a:lnTo>
                  <a:pt x="25654" y="47117"/>
                </a:lnTo>
                <a:lnTo>
                  <a:pt x="73496" y="47117"/>
                </a:lnTo>
                <a:lnTo>
                  <a:pt x="109855" y="25907"/>
                </a:lnTo>
                <a:lnTo>
                  <a:pt x="116078" y="22351"/>
                </a:lnTo>
                <a:lnTo>
                  <a:pt x="118110" y="14350"/>
                </a:lnTo>
                <a:lnTo>
                  <a:pt x="114554" y="8255"/>
                </a:lnTo>
                <a:lnTo>
                  <a:pt x="110998" y="2031"/>
                </a:lnTo>
                <a:lnTo>
                  <a:pt x="102997" y="0"/>
                </a:lnTo>
                <a:close/>
              </a:path>
              <a:path w="2906395" h="120650">
                <a:moveTo>
                  <a:pt x="73496" y="47117"/>
                </a:moveTo>
                <a:lnTo>
                  <a:pt x="25654" y="47117"/>
                </a:lnTo>
                <a:lnTo>
                  <a:pt x="25654" y="73025"/>
                </a:lnTo>
                <a:lnTo>
                  <a:pt x="73496" y="73025"/>
                </a:lnTo>
                <a:lnTo>
                  <a:pt x="70448" y="71246"/>
                </a:lnTo>
                <a:lnTo>
                  <a:pt x="32131" y="71246"/>
                </a:lnTo>
                <a:lnTo>
                  <a:pt x="32131" y="48894"/>
                </a:lnTo>
                <a:lnTo>
                  <a:pt x="70448" y="48894"/>
                </a:lnTo>
                <a:lnTo>
                  <a:pt x="73496" y="47117"/>
                </a:lnTo>
                <a:close/>
              </a:path>
              <a:path w="2906395" h="120650">
                <a:moveTo>
                  <a:pt x="103378" y="47117"/>
                </a:moveTo>
                <a:lnTo>
                  <a:pt x="73496" y="47117"/>
                </a:lnTo>
                <a:lnTo>
                  <a:pt x="51289" y="60070"/>
                </a:lnTo>
                <a:lnTo>
                  <a:pt x="73496" y="73025"/>
                </a:lnTo>
                <a:lnTo>
                  <a:pt x="103378" y="73025"/>
                </a:lnTo>
                <a:lnTo>
                  <a:pt x="103378" y="47117"/>
                </a:lnTo>
                <a:close/>
              </a:path>
              <a:path w="2906395" h="120650">
                <a:moveTo>
                  <a:pt x="32131" y="48894"/>
                </a:moveTo>
                <a:lnTo>
                  <a:pt x="32131" y="71246"/>
                </a:lnTo>
                <a:lnTo>
                  <a:pt x="51289" y="60070"/>
                </a:lnTo>
                <a:lnTo>
                  <a:pt x="32131" y="48894"/>
                </a:lnTo>
                <a:close/>
              </a:path>
              <a:path w="2906395" h="120650">
                <a:moveTo>
                  <a:pt x="51289" y="60070"/>
                </a:moveTo>
                <a:lnTo>
                  <a:pt x="32131" y="71246"/>
                </a:lnTo>
                <a:lnTo>
                  <a:pt x="70448" y="71246"/>
                </a:lnTo>
                <a:lnTo>
                  <a:pt x="51289" y="60070"/>
                </a:lnTo>
                <a:close/>
              </a:path>
              <a:path w="2906395" h="120650">
                <a:moveTo>
                  <a:pt x="70448" y="48894"/>
                </a:moveTo>
                <a:lnTo>
                  <a:pt x="32131" y="48894"/>
                </a:lnTo>
                <a:lnTo>
                  <a:pt x="51289" y="60070"/>
                </a:lnTo>
                <a:lnTo>
                  <a:pt x="70448" y="48894"/>
                </a:lnTo>
                <a:close/>
              </a:path>
              <a:path w="2906395" h="120650">
                <a:moveTo>
                  <a:pt x="207010" y="47117"/>
                </a:moveTo>
                <a:lnTo>
                  <a:pt x="129286" y="47117"/>
                </a:lnTo>
                <a:lnTo>
                  <a:pt x="129286" y="73025"/>
                </a:lnTo>
                <a:lnTo>
                  <a:pt x="207010" y="73025"/>
                </a:lnTo>
                <a:lnTo>
                  <a:pt x="207010" y="47117"/>
                </a:lnTo>
                <a:close/>
              </a:path>
              <a:path w="2906395" h="120650">
                <a:moveTo>
                  <a:pt x="310642" y="47117"/>
                </a:moveTo>
                <a:lnTo>
                  <a:pt x="232918" y="47117"/>
                </a:lnTo>
                <a:lnTo>
                  <a:pt x="232918" y="73025"/>
                </a:lnTo>
                <a:lnTo>
                  <a:pt x="310642" y="73025"/>
                </a:lnTo>
                <a:lnTo>
                  <a:pt x="310642" y="47117"/>
                </a:lnTo>
                <a:close/>
              </a:path>
              <a:path w="2906395" h="120650">
                <a:moveTo>
                  <a:pt x="414273" y="47117"/>
                </a:moveTo>
                <a:lnTo>
                  <a:pt x="336550" y="47117"/>
                </a:lnTo>
                <a:lnTo>
                  <a:pt x="336550" y="73025"/>
                </a:lnTo>
                <a:lnTo>
                  <a:pt x="414273" y="73025"/>
                </a:lnTo>
                <a:lnTo>
                  <a:pt x="414273" y="47117"/>
                </a:lnTo>
                <a:close/>
              </a:path>
              <a:path w="2906395" h="120650">
                <a:moveTo>
                  <a:pt x="517906" y="47117"/>
                </a:moveTo>
                <a:lnTo>
                  <a:pt x="440181" y="47117"/>
                </a:lnTo>
                <a:lnTo>
                  <a:pt x="440181" y="73025"/>
                </a:lnTo>
                <a:lnTo>
                  <a:pt x="517906" y="73025"/>
                </a:lnTo>
                <a:lnTo>
                  <a:pt x="517906" y="47117"/>
                </a:lnTo>
                <a:close/>
              </a:path>
              <a:path w="2906395" h="120650">
                <a:moveTo>
                  <a:pt x="621538" y="47117"/>
                </a:moveTo>
                <a:lnTo>
                  <a:pt x="543814" y="47117"/>
                </a:lnTo>
                <a:lnTo>
                  <a:pt x="543814" y="73025"/>
                </a:lnTo>
                <a:lnTo>
                  <a:pt x="621538" y="73025"/>
                </a:lnTo>
                <a:lnTo>
                  <a:pt x="621538" y="47117"/>
                </a:lnTo>
                <a:close/>
              </a:path>
              <a:path w="2906395" h="120650">
                <a:moveTo>
                  <a:pt x="725169" y="47117"/>
                </a:moveTo>
                <a:lnTo>
                  <a:pt x="647445" y="47117"/>
                </a:lnTo>
                <a:lnTo>
                  <a:pt x="647445" y="73025"/>
                </a:lnTo>
                <a:lnTo>
                  <a:pt x="725169" y="73025"/>
                </a:lnTo>
                <a:lnTo>
                  <a:pt x="725169" y="47117"/>
                </a:lnTo>
                <a:close/>
              </a:path>
              <a:path w="2906395" h="120650">
                <a:moveTo>
                  <a:pt x="828802" y="47117"/>
                </a:moveTo>
                <a:lnTo>
                  <a:pt x="751078" y="47117"/>
                </a:lnTo>
                <a:lnTo>
                  <a:pt x="751078" y="73025"/>
                </a:lnTo>
                <a:lnTo>
                  <a:pt x="828802" y="73025"/>
                </a:lnTo>
                <a:lnTo>
                  <a:pt x="828802" y="47117"/>
                </a:lnTo>
                <a:close/>
              </a:path>
              <a:path w="2906395" h="120650">
                <a:moveTo>
                  <a:pt x="932433" y="47117"/>
                </a:moveTo>
                <a:lnTo>
                  <a:pt x="854709" y="47117"/>
                </a:lnTo>
                <a:lnTo>
                  <a:pt x="854709" y="73025"/>
                </a:lnTo>
                <a:lnTo>
                  <a:pt x="932433" y="73025"/>
                </a:lnTo>
                <a:lnTo>
                  <a:pt x="932433" y="47117"/>
                </a:lnTo>
                <a:close/>
              </a:path>
              <a:path w="2906395" h="120650">
                <a:moveTo>
                  <a:pt x="1036066" y="47117"/>
                </a:moveTo>
                <a:lnTo>
                  <a:pt x="958342" y="47117"/>
                </a:lnTo>
                <a:lnTo>
                  <a:pt x="958342" y="73025"/>
                </a:lnTo>
                <a:lnTo>
                  <a:pt x="1036066" y="73025"/>
                </a:lnTo>
                <a:lnTo>
                  <a:pt x="1036066" y="47117"/>
                </a:lnTo>
                <a:close/>
              </a:path>
              <a:path w="2906395" h="120650">
                <a:moveTo>
                  <a:pt x="1139697" y="47117"/>
                </a:moveTo>
                <a:lnTo>
                  <a:pt x="1061973" y="47117"/>
                </a:lnTo>
                <a:lnTo>
                  <a:pt x="1061973" y="73025"/>
                </a:lnTo>
                <a:lnTo>
                  <a:pt x="1139697" y="73025"/>
                </a:lnTo>
                <a:lnTo>
                  <a:pt x="1139697" y="47117"/>
                </a:lnTo>
                <a:close/>
              </a:path>
              <a:path w="2906395" h="120650">
                <a:moveTo>
                  <a:pt x="1243330" y="47117"/>
                </a:moveTo>
                <a:lnTo>
                  <a:pt x="1165606" y="47117"/>
                </a:lnTo>
                <a:lnTo>
                  <a:pt x="1165606" y="73025"/>
                </a:lnTo>
                <a:lnTo>
                  <a:pt x="1243330" y="73025"/>
                </a:lnTo>
                <a:lnTo>
                  <a:pt x="1243330" y="47117"/>
                </a:lnTo>
                <a:close/>
              </a:path>
              <a:path w="2906395" h="120650">
                <a:moveTo>
                  <a:pt x="1346962" y="47117"/>
                </a:moveTo>
                <a:lnTo>
                  <a:pt x="1269238" y="47117"/>
                </a:lnTo>
                <a:lnTo>
                  <a:pt x="1269238" y="73025"/>
                </a:lnTo>
                <a:lnTo>
                  <a:pt x="1346962" y="73025"/>
                </a:lnTo>
                <a:lnTo>
                  <a:pt x="1346962" y="47117"/>
                </a:lnTo>
                <a:close/>
              </a:path>
              <a:path w="2906395" h="120650">
                <a:moveTo>
                  <a:pt x="1450594" y="47117"/>
                </a:moveTo>
                <a:lnTo>
                  <a:pt x="1372870" y="47117"/>
                </a:lnTo>
                <a:lnTo>
                  <a:pt x="1372870" y="73025"/>
                </a:lnTo>
                <a:lnTo>
                  <a:pt x="1450594" y="73025"/>
                </a:lnTo>
                <a:lnTo>
                  <a:pt x="1450594" y="47117"/>
                </a:lnTo>
                <a:close/>
              </a:path>
              <a:path w="2906395" h="120650">
                <a:moveTo>
                  <a:pt x="1554226" y="47117"/>
                </a:moveTo>
                <a:lnTo>
                  <a:pt x="1476502" y="47117"/>
                </a:lnTo>
                <a:lnTo>
                  <a:pt x="1476502" y="73025"/>
                </a:lnTo>
                <a:lnTo>
                  <a:pt x="1554226" y="73025"/>
                </a:lnTo>
                <a:lnTo>
                  <a:pt x="1554226" y="47117"/>
                </a:lnTo>
                <a:close/>
              </a:path>
              <a:path w="2906395" h="120650">
                <a:moveTo>
                  <a:pt x="1657858" y="47117"/>
                </a:moveTo>
                <a:lnTo>
                  <a:pt x="1580133" y="47117"/>
                </a:lnTo>
                <a:lnTo>
                  <a:pt x="1580133" y="73025"/>
                </a:lnTo>
                <a:lnTo>
                  <a:pt x="1657858" y="73025"/>
                </a:lnTo>
                <a:lnTo>
                  <a:pt x="1657858" y="47117"/>
                </a:lnTo>
                <a:close/>
              </a:path>
              <a:path w="2906395" h="120650">
                <a:moveTo>
                  <a:pt x="1761490" y="47117"/>
                </a:moveTo>
                <a:lnTo>
                  <a:pt x="1683766" y="47117"/>
                </a:lnTo>
                <a:lnTo>
                  <a:pt x="1683766" y="73025"/>
                </a:lnTo>
                <a:lnTo>
                  <a:pt x="1761490" y="73025"/>
                </a:lnTo>
                <a:lnTo>
                  <a:pt x="1761490" y="47117"/>
                </a:lnTo>
                <a:close/>
              </a:path>
              <a:path w="2906395" h="120650">
                <a:moveTo>
                  <a:pt x="1865121" y="47117"/>
                </a:moveTo>
                <a:lnTo>
                  <a:pt x="1787397" y="47117"/>
                </a:lnTo>
                <a:lnTo>
                  <a:pt x="1787397" y="73025"/>
                </a:lnTo>
                <a:lnTo>
                  <a:pt x="1865121" y="73025"/>
                </a:lnTo>
                <a:lnTo>
                  <a:pt x="1865121" y="47117"/>
                </a:lnTo>
                <a:close/>
              </a:path>
              <a:path w="2906395" h="120650">
                <a:moveTo>
                  <a:pt x="1968754" y="47117"/>
                </a:moveTo>
                <a:lnTo>
                  <a:pt x="1891030" y="47117"/>
                </a:lnTo>
                <a:lnTo>
                  <a:pt x="1891030" y="73025"/>
                </a:lnTo>
                <a:lnTo>
                  <a:pt x="1968754" y="73025"/>
                </a:lnTo>
                <a:lnTo>
                  <a:pt x="1968754" y="47117"/>
                </a:lnTo>
                <a:close/>
              </a:path>
              <a:path w="2906395" h="120650">
                <a:moveTo>
                  <a:pt x="2072385" y="47117"/>
                </a:moveTo>
                <a:lnTo>
                  <a:pt x="1994662" y="47117"/>
                </a:lnTo>
                <a:lnTo>
                  <a:pt x="1994662" y="73025"/>
                </a:lnTo>
                <a:lnTo>
                  <a:pt x="2072385" y="73025"/>
                </a:lnTo>
                <a:lnTo>
                  <a:pt x="2072385" y="47117"/>
                </a:lnTo>
                <a:close/>
              </a:path>
              <a:path w="2906395" h="120650">
                <a:moveTo>
                  <a:pt x="2176018" y="47117"/>
                </a:moveTo>
                <a:lnTo>
                  <a:pt x="2098294" y="47117"/>
                </a:lnTo>
                <a:lnTo>
                  <a:pt x="2098294" y="73025"/>
                </a:lnTo>
                <a:lnTo>
                  <a:pt x="2176018" y="73025"/>
                </a:lnTo>
                <a:lnTo>
                  <a:pt x="2176018" y="47117"/>
                </a:lnTo>
                <a:close/>
              </a:path>
              <a:path w="2906395" h="120650">
                <a:moveTo>
                  <a:pt x="2279650" y="47117"/>
                </a:moveTo>
                <a:lnTo>
                  <a:pt x="2201926" y="47117"/>
                </a:lnTo>
                <a:lnTo>
                  <a:pt x="2201926" y="73025"/>
                </a:lnTo>
                <a:lnTo>
                  <a:pt x="2279650" y="73025"/>
                </a:lnTo>
                <a:lnTo>
                  <a:pt x="2279650" y="47117"/>
                </a:lnTo>
                <a:close/>
              </a:path>
              <a:path w="2906395" h="120650">
                <a:moveTo>
                  <a:pt x="2383282" y="47117"/>
                </a:moveTo>
                <a:lnTo>
                  <a:pt x="2305558" y="47117"/>
                </a:lnTo>
                <a:lnTo>
                  <a:pt x="2305558" y="73025"/>
                </a:lnTo>
                <a:lnTo>
                  <a:pt x="2383282" y="73025"/>
                </a:lnTo>
                <a:lnTo>
                  <a:pt x="2383282" y="47117"/>
                </a:lnTo>
                <a:close/>
              </a:path>
              <a:path w="2906395" h="120650">
                <a:moveTo>
                  <a:pt x="2486914" y="47117"/>
                </a:moveTo>
                <a:lnTo>
                  <a:pt x="2409190" y="47117"/>
                </a:lnTo>
                <a:lnTo>
                  <a:pt x="2409190" y="73025"/>
                </a:lnTo>
                <a:lnTo>
                  <a:pt x="2486914" y="73025"/>
                </a:lnTo>
                <a:lnTo>
                  <a:pt x="2486914" y="47117"/>
                </a:lnTo>
                <a:close/>
              </a:path>
              <a:path w="2906395" h="120650">
                <a:moveTo>
                  <a:pt x="2590546" y="47117"/>
                </a:moveTo>
                <a:lnTo>
                  <a:pt x="2512822" y="47117"/>
                </a:lnTo>
                <a:lnTo>
                  <a:pt x="2512822" y="73025"/>
                </a:lnTo>
                <a:lnTo>
                  <a:pt x="2590546" y="73025"/>
                </a:lnTo>
                <a:lnTo>
                  <a:pt x="2590546" y="47117"/>
                </a:lnTo>
                <a:close/>
              </a:path>
              <a:path w="2906395" h="120650">
                <a:moveTo>
                  <a:pt x="2694178" y="47117"/>
                </a:moveTo>
                <a:lnTo>
                  <a:pt x="2616454" y="47117"/>
                </a:lnTo>
                <a:lnTo>
                  <a:pt x="2616454" y="73025"/>
                </a:lnTo>
                <a:lnTo>
                  <a:pt x="2694178" y="73025"/>
                </a:lnTo>
                <a:lnTo>
                  <a:pt x="2694178" y="47117"/>
                </a:lnTo>
                <a:close/>
              </a:path>
              <a:path w="2906395" h="120650">
                <a:moveTo>
                  <a:pt x="2854851" y="60070"/>
                </a:moveTo>
                <a:lnTo>
                  <a:pt x="2796285" y="94233"/>
                </a:lnTo>
                <a:lnTo>
                  <a:pt x="2790063" y="97789"/>
                </a:lnTo>
                <a:lnTo>
                  <a:pt x="2788031" y="105790"/>
                </a:lnTo>
                <a:lnTo>
                  <a:pt x="2791587" y="111887"/>
                </a:lnTo>
                <a:lnTo>
                  <a:pt x="2795270" y="118109"/>
                </a:lnTo>
                <a:lnTo>
                  <a:pt x="2803144" y="120142"/>
                </a:lnTo>
                <a:lnTo>
                  <a:pt x="2809367" y="116586"/>
                </a:lnTo>
                <a:lnTo>
                  <a:pt x="2884056" y="73025"/>
                </a:lnTo>
                <a:lnTo>
                  <a:pt x="2880614" y="73025"/>
                </a:lnTo>
                <a:lnTo>
                  <a:pt x="2880614" y="71246"/>
                </a:lnTo>
                <a:lnTo>
                  <a:pt x="2874010" y="71246"/>
                </a:lnTo>
                <a:lnTo>
                  <a:pt x="2854851" y="60070"/>
                </a:lnTo>
                <a:close/>
              </a:path>
              <a:path w="2906395" h="120650">
                <a:moveTo>
                  <a:pt x="2797810" y="47117"/>
                </a:moveTo>
                <a:lnTo>
                  <a:pt x="2720085" y="47117"/>
                </a:lnTo>
                <a:lnTo>
                  <a:pt x="2720085" y="73025"/>
                </a:lnTo>
                <a:lnTo>
                  <a:pt x="2797810" y="73025"/>
                </a:lnTo>
                <a:lnTo>
                  <a:pt x="2797810" y="47117"/>
                </a:lnTo>
                <a:close/>
              </a:path>
              <a:path w="2906395" h="120650">
                <a:moveTo>
                  <a:pt x="2832644" y="47117"/>
                </a:moveTo>
                <a:lnTo>
                  <a:pt x="2823718" y="47117"/>
                </a:lnTo>
                <a:lnTo>
                  <a:pt x="2823718" y="73025"/>
                </a:lnTo>
                <a:lnTo>
                  <a:pt x="2832644" y="73025"/>
                </a:lnTo>
                <a:lnTo>
                  <a:pt x="2854851" y="60070"/>
                </a:lnTo>
                <a:lnTo>
                  <a:pt x="2832644" y="47117"/>
                </a:lnTo>
                <a:close/>
              </a:path>
              <a:path w="2906395" h="120650">
                <a:moveTo>
                  <a:pt x="2884056" y="47117"/>
                </a:moveTo>
                <a:lnTo>
                  <a:pt x="2880614" y="47117"/>
                </a:lnTo>
                <a:lnTo>
                  <a:pt x="2880614" y="73025"/>
                </a:lnTo>
                <a:lnTo>
                  <a:pt x="2884056" y="73025"/>
                </a:lnTo>
                <a:lnTo>
                  <a:pt x="2906268" y="60070"/>
                </a:lnTo>
                <a:lnTo>
                  <a:pt x="2884056" y="47117"/>
                </a:lnTo>
                <a:close/>
              </a:path>
              <a:path w="2906395" h="120650">
                <a:moveTo>
                  <a:pt x="2874010" y="48894"/>
                </a:moveTo>
                <a:lnTo>
                  <a:pt x="2854851" y="60070"/>
                </a:lnTo>
                <a:lnTo>
                  <a:pt x="2874010" y="71246"/>
                </a:lnTo>
                <a:lnTo>
                  <a:pt x="2874010" y="48894"/>
                </a:lnTo>
                <a:close/>
              </a:path>
              <a:path w="2906395" h="120650">
                <a:moveTo>
                  <a:pt x="2880614" y="48894"/>
                </a:moveTo>
                <a:lnTo>
                  <a:pt x="2874010" y="48894"/>
                </a:lnTo>
                <a:lnTo>
                  <a:pt x="2874010" y="71246"/>
                </a:lnTo>
                <a:lnTo>
                  <a:pt x="2880614" y="71246"/>
                </a:lnTo>
                <a:lnTo>
                  <a:pt x="2880614" y="48894"/>
                </a:lnTo>
                <a:close/>
              </a:path>
              <a:path w="2906395" h="120650">
                <a:moveTo>
                  <a:pt x="2803144" y="0"/>
                </a:moveTo>
                <a:lnTo>
                  <a:pt x="2795270" y="2031"/>
                </a:lnTo>
                <a:lnTo>
                  <a:pt x="2791587" y="8255"/>
                </a:lnTo>
                <a:lnTo>
                  <a:pt x="2788031" y="14350"/>
                </a:lnTo>
                <a:lnTo>
                  <a:pt x="2790063" y="22351"/>
                </a:lnTo>
                <a:lnTo>
                  <a:pt x="2796285" y="25907"/>
                </a:lnTo>
                <a:lnTo>
                  <a:pt x="2854851" y="60070"/>
                </a:lnTo>
                <a:lnTo>
                  <a:pt x="2874010" y="48894"/>
                </a:lnTo>
                <a:lnTo>
                  <a:pt x="2880614" y="48894"/>
                </a:lnTo>
                <a:lnTo>
                  <a:pt x="2880614" y="47117"/>
                </a:lnTo>
                <a:lnTo>
                  <a:pt x="2884056" y="47117"/>
                </a:lnTo>
                <a:lnTo>
                  <a:pt x="2809367" y="3556"/>
                </a:lnTo>
                <a:lnTo>
                  <a:pt x="2803144" y="0"/>
                </a:lnTo>
                <a:close/>
              </a:path>
            </a:pathLst>
          </a:custGeom>
          <a:solidFill>
            <a:srgbClr val="A239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/>
          <p:cNvSpPr/>
          <p:nvPr/>
        </p:nvSpPr>
        <p:spPr>
          <a:xfrm>
            <a:off x="4691823" y="6075362"/>
            <a:ext cx="2901950" cy="120650"/>
          </a:xfrm>
          <a:custGeom>
            <a:avLst/>
            <a:gdLst/>
            <a:ahLst/>
            <a:cxnLst/>
            <a:rect l="l" t="t" r="r" b="b"/>
            <a:pathLst>
              <a:path w="2901950" h="120650">
                <a:moveTo>
                  <a:pt x="102997" y="0"/>
                </a:moveTo>
                <a:lnTo>
                  <a:pt x="0" y="60071"/>
                </a:lnTo>
                <a:lnTo>
                  <a:pt x="102997" y="120142"/>
                </a:lnTo>
                <a:lnTo>
                  <a:pt x="110998" y="118110"/>
                </a:lnTo>
                <a:lnTo>
                  <a:pt x="114554" y="111887"/>
                </a:lnTo>
                <a:lnTo>
                  <a:pt x="118110" y="105791"/>
                </a:lnTo>
                <a:lnTo>
                  <a:pt x="116078" y="97790"/>
                </a:lnTo>
                <a:lnTo>
                  <a:pt x="109855" y="94234"/>
                </a:lnTo>
                <a:lnTo>
                  <a:pt x="73496" y="73025"/>
                </a:lnTo>
                <a:lnTo>
                  <a:pt x="25654" y="73025"/>
                </a:lnTo>
                <a:lnTo>
                  <a:pt x="25654" y="47117"/>
                </a:lnTo>
                <a:lnTo>
                  <a:pt x="73496" y="47117"/>
                </a:lnTo>
                <a:lnTo>
                  <a:pt x="109855" y="25907"/>
                </a:lnTo>
                <a:lnTo>
                  <a:pt x="116078" y="22351"/>
                </a:lnTo>
                <a:lnTo>
                  <a:pt x="118110" y="14350"/>
                </a:lnTo>
                <a:lnTo>
                  <a:pt x="114554" y="8255"/>
                </a:lnTo>
                <a:lnTo>
                  <a:pt x="110998" y="2031"/>
                </a:lnTo>
                <a:lnTo>
                  <a:pt x="102997" y="0"/>
                </a:lnTo>
                <a:close/>
              </a:path>
              <a:path w="2901950" h="120650">
                <a:moveTo>
                  <a:pt x="73496" y="47117"/>
                </a:moveTo>
                <a:lnTo>
                  <a:pt x="25654" y="47117"/>
                </a:lnTo>
                <a:lnTo>
                  <a:pt x="25654" y="73025"/>
                </a:lnTo>
                <a:lnTo>
                  <a:pt x="73496" y="73025"/>
                </a:lnTo>
                <a:lnTo>
                  <a:pt x="70448" y="71247"/>
                </a:lnTo>
                <a:lnTo>
                  <a:pt x="32131" y="71247"/>
                </a:lnTo>
                <a:lnTo>
                  <a:pt x="32131" y="48894"/>
                </a:lnTo>
                <a:lnTo>
                  <a:pt x="70448" y="48894"/>
                </a:lnTo>
                <a:lnTo>
                  <a:pt x="73496" y="47117"/>
                </a:lnTo>
                <a:close/>
              </a:path>
              <a:path w="2901950" h="120650">
                <a:moveTo>
                  <a:pt x="103378" y="47117"/>
                </a:moveTo>
                <a:lnTo>
                  <a:pt x="73496" y="47117"/>
                </a:lnTo>
                <a:lnTo>
                  <a:pt x="51289" y="60071"/>
                </a:lnTo>
                <a:lnTo>
                  <a:pt x="73496" y="73025"/>
                </a:lnTo>
                <a:lnTo>
                  <a:pt x="103378" y="73025"/>
                </a:lnTo>
                <a:lnTo>
                  <a:pt x="103378" y="47117"/>
                </a:lnTo>
                <a:close/>
              </a:path>
              <a:path w="2901950" h="120650">
                <a:moveTo>
                  <a:pt x="32131" y="48894"/>
                </a:moveTo>
                <a:lnTo>
                  <a:pt x="32131" y="71247"/>
                </a:lnTo>
                <a:lnTo>
                  <a:pt x="51289" y="60071"/>
                </a:lnTo>
                <a:lnTo>
                  <a:pt x="32131" y="48894"/>
                </a:lnTo>
                <a:close/>
              </a:path>
              <a:path w="2901950" h="120650">
                <a:moveTo>
                  <a:pt x="51289" y="60071"/>
                </a:moveTo>
                <a:lnTo>
                  <a:pt x="32131" y="71247"/>
                </a:lnTo>
                <a:lnTo>
                  <a:pt x="70448" y="71247"/>
                </a:lnTo>
                <a:lnTo>
                  <a:pt x="51289" y="60071"/>
                </a:lnTo>
                <a:close/>
              </a:path>
              <a:path w="2901950" h="120650">
                <a:moveTo>
                  <a:pt x="70448" y="48894"/>
                </a:moveTo>
                <a:lnTo>
                  <a:pt x="32131" y="48894"/>
                </a:lnTo>
                <a:lnTo>
                  <a:pt x="51289" y="60071"/>
                </a:lnTo>
                <a:lnTo>
                  <a:pt x="70448" y="48894"/>
                </a:lnTo>
                <a:close/>
              </a:path>
              <a:path w="2901950" h="120650">
                <a:moveTo>
                  <a:pt x="207010" y="47117"/>
                </a:moveTo>
                <a:lnTo>
                  <a:pt x="129286" y="47117"/>
                </a:lnTo>
                <a:lnTo>
                  <a:pt x="129286" y="73025"/>
                </a:lnTo>
                <a:lnTo>
                  <a:pt x="207010" y="73025"/>
                </a:lnTo>
                <a:lnTo>
                  <a:pt x="207010" y="47117"/>
                </a:lnTo>
                <a:close/>
              </a:path>
              <a:path w="2901950" h="120650">
                <a:moveTo>
                  <a:pt x="310642" y="47117"/>
                </a:moveTo>
                <a:lnTo>
                  <a:pt x="232918" y="47117"/>
                </a:lnTo>
                <a:lnTo>
                  <a:pt x="232918" y="73025"/>
                </a:lnTo>
                <a:lnTo>
                  <a:pt x="310642" y="73025"/>
                </a:lnTo>
                <a:lnTo>
                  <a:pt x="310642" y="47117"/>
                </a:lnTo>
                <a:close/>
              </a:path>
              <a:path w="2901950" h="120650">
                <a:moveTo>
                  <a:pt x="414273" y="47117"/>
                </a:moveTo>
                <a:lnTo>
                  <a:pt x="336550" y="47117"/>
                </a:lnTo>
                <a:lnTo>
                  <a:pt x="336550" y="73025"/>
                </a:lnTo>
                <a:lnTo>
                  <a:pt x="414273" y="73025"/>
                </a:lnTo>
                <a:lnTo>
                  <a:pt x="414273" y="47117"/>
                </a:lnTo>
                <a:close/>
              </a:path>
              <a:path w="2901950" h="120650">
                <a:moveTo>
                  <a:pt x="517906" y="47117"/>
                </a:moveTo>
                <a:lnTo>
                  <a:pt x="440181" y="47117"/>
                </a:lnTo>
                <a:lnTo>
                  <a:pt x="440181" y="73025"/>
                </a:lnTo>
                <a:lnTo>
                  <a:pt x="517906" y="73025"/>
                </a:lnTo>
                <a:lnTo>
                  <a:pt x="517906" y="47117"/>
                </a:lnTo>
                <a:close/>
              </a:path>
              <a:path w="2901950" h="120650">
                <a:moveTo>
                  <a:pt x="621538" y="47117"/>
                </a:moveTo>
                <a:lnTo>
                  <a:pt x="543814" y="47117"/>
                </a:lnTo>
                <a:lnTo>
                  <a:pt x="543814" y="73025"/>
                </a:lnTo>
                <a:lnTo>
                  <a:pt x="621538" y="73025"/>
                </a:lnTo>
                <a:lnTo>
                  <a:pt x="621538" y="47117"/>
                </a:lnTo>
                <a:close/>
              </a:path>
              <a:path w="2901950" h="120650">
                <a:moveTo>
                  <a:pt x="725169" y="47117"/>
                </a:moveTo>
                <a:lnTo>
                  <a:pt x="647445" y="47117"/>
                </a:lnTo>
                <a:lnTo>
                  <a:pt x="647445" y="73025"/>
                </a:lnTo>
                <a:lnTo>
                  <a:pt x="725169" y="73025"/>
                </a:lnTo>
                <a:lnTo>
                  <a:pt x="725169" y="47117"/>
                </a:lnTo>
                <a:close/>
              </a:path>
              <a:path w="2901950" h="120650">
                <a:moveTo>
                  <a:pt x="828802" y="47117"/>
                </a:moveTo>
                <a:lnTo>
                  <a:pt x="751078" y="47117"/>
                </a:lnTo>
                <a:lnTo>
                  <a:pt x="751078" y="73025"/>
                </a:lnTo>
                <a:lnTo>
                  <a:pt x="828802" y="73025"/>
                </a:lnTo>
                <a:lnTo>
                  <a:pt x="828802" y="47117"/>
                </a:lnTo>
                <a:close/>
              </a:path>
              <a:path w="2901950" h="120650">
                <a:moveTo>
                  <a:pt x="932433" y="47117"/>
                </a:moveTo>
                <a:lnTo>
                  <a:pt x="854709" y="47117"/>
                </a:lnTo>
                <a:lnTo>
                  <a:pt x="854709" y="73025"/>
                </a:lnTo>
                <a:lnTo>
                  <a:pt x="932433" y="73025"/>
                </a:lnTo>
                <a:lnTo>
                  <a:pt x="932433" y="47117"/>
                </a:lnTo>
                <a:close/>
              </a:path>
              <a:path w="2901950" h="120650">
                <a:moveTo>
                  <a:pt x="1036066" y="47117"/>
                </a:moveTo>
                <a:lnTo>
                  <a:pt x="958342" y="47117"/>
                </a:lnTo>
                <a:lnTo>
                  <a:pt x="958342" y="73025"/>
                </a:lnTo>
                <a:lnTo>
                  <a:pt x="1036066" y="73025"/>
                </a:lnTo>
                <a:lnTo>
                  <a:pt x="1036066" y="47117"/>
                </a:lnTo>
                <a:close/>
              </a:path>
              <a:path w="2901950" h="120650">
                <a:moveTo>
                  <a:pt x="1139697" y="47117"/>
                </a:moveTo>
                <a:lnTo>
                  <a:pt x="1061973" y="47117"/>
                </a:lnTo>
                <a:lnTo>
                  <a:pt x="1061973" y="73025"/>
                </a:lnTo>
                <a:lnTo>
                  <a:pt x="1139697" y="73025"/>
                </a:lnTo>
                <a:lnTo>
                  <a:pt x="1139697" y="47117"/>
                </a:lnTo>
                <a:close/>
              </a:path>
              <a:path w="2901950" h="120650">
                <a:moveTo>
                  <a:pt x="1243330" y="47117"/>
                </a:moveTo>
                <a:lnTo>
                  <a:pt x="1165606" y="47117"/>
                </a:lnTo>
                <a:lnTo>
                  <a:pt x="1165606" y="73025"/>
                </a:lnTo>
                <a:lnTo>
                  <a:pt x="1243330" y="73025"/>
                </a:lnTo>
                <a:lnTo>
                  <a:pt x="1243330" y="47117"/>
                </a:lnTo>
                <a:close/>
              </a:path>
              <a:path w="2901950" h="120650">
                <a:moveTo>
                  <a:pt x="1346962" y="47117"/>
                </a:moveTo>
                <a:lnTo>
                  <a:pt x="1269238" y="47117"/>
                </a:lnTo>
                <a:lnTo>
                  <a:pt x="1269238" y="73025"/>
                </a:lnTo>
                <a:lnTo>
                  <a:pt x="1346962" y="73025"/>
                </a:lnTo>
                <a:lnTo>
                  <a:pt x="1346962" y="47117"/>
                </a:lnTo>
                <a:close/>
              </a:path>
              <a:path w="2901950" h="120650">
                <a:moveTo>
                  <a:pt x="1450594" y="47117"/>
                </a:moveTo>
                <a:lnTo>
                  <a:pt x="1372870" y="47117"/>
                </a:lnTo>
                <a:lnTo>
                  <a:pt x="1372870" y="73025"/>
                </a:lnTo>
                <a:lnTo>
                  <a:pt x="1450594" y="73025"/>
                </a:lnTo>
                <a:lnTo>
                  <a:pt x="1450594" y="47117"/>
                </a:lnTo>
                <a:close/>
              </a:path>
              <a:path w="2901950" h="120650">
                <a:moveTo>
                  <a:pt x="1554226" y="47117"/>
                </a:moveTo>
                <a:lnTo>
                  <a:pt x="1476502" y="47117"/>
                </a:lnTo>
                <a:lnTo>
                  <a:pt x="1476502" y="73025"/>
                </a:lnTo>
                <a:lnTo>
                  <a:pt x="1554226" y="73025"/>
                </a:lnTo>
                <a:lnTo>
                  <a:pt x="1554226" y="47117"/>
                </a:lnTo>
                <a:close/>
              </a:path>
              <a:path w="2901950" h="120650">
                <a:moveTo>
                  <a:pt x="1657858" y="47117"/>
                </a:moveTo>
                <a:lnTo>
                  <a:pt x="1580133" y="47117"/>
                </a:lnTo>
                <a:lnTo>
                  <a:pt x="1580133" y="73025"/>
                </a:lnTo>
                <a:lnTo>
                  <a:pt x="1657858" y="73025"/>
                </a:lnTo>
                <a:lnTo>
                  <a:pt x="1657858" y="47117"/>
                </a:lnTo>
                <a:close/>
              </a:path>
              <a:path w="2901950" h="120650">
                <a:moveTo>
                  <a:pt x="1761490" y="47117"/>
                </a:moveTo>
                <a:lnTo>
                  <a:pt x="1683766" y="47117"/>
                </a:lnTo>
                <a:lnTo>
                  <a:pt x="1683766" y="73025"/>
                </a:lnTo>
                <a:lnTo>
                  <a:pt x="1761490" y="73025"/>
                </a:lnTo>
                <a:lnTo>
                  <a:pt x="1761490" y="47117"/>
                </a:lnTo>
                <a:close/>
              </a:path>
              <a:path w="2901950" h="120650">
                <a:moveTo>
                  <a:pt x="1865121" y="47117"/>
                </a:moveTo>
                <a:lnTo>
                  <a:pt x="1787397" y="47117"/>
                </a:lnTo>
                <a:lnTo>
                  <a:pt x="1787397" y="73025"/>
                </a:lnTo>
                <a:lnTo>
                  <a:pt x="1865121" y="73025"/>
                </a:lnTo>
                <a:lnTo>
                  <a:pt x="1865121" y="47117"/>
                </a:lnTo>
                <a:close/>
              </a:path>
              <a:path w="2901950" h="120650">
                <a:moveTo>
                  <a:pt x="1968754" y="47117"/>
                </a:moveTo>
                <a:lnTo>
                  <a:pt x="1891030" y="47117"/>
                </a:lnTo>
                <a:lnTo>
                  <a:pt x="1891030" y="73025"/>
                </a:lnTo>
                <a:lnTo>
                  <a:pt x="1968754" y="73025"/>
                </a:lnTo>
                <a:lnTo>
                  <a:pt x="1968754" y="47117"/>
                </a:lnTo>
                <a:close/>
              </a:path>
              <a:path w="2901950" h="120650">
                <a:moveTo>
                  <a:pt x="2072385" y="47117"/>
                </a:moveTo>
                <a:lnTo>
                  <a:pt x="1994662" y="47117"/>
                </a:lnTo>
                <a:lnTo>
                  <a:pt x="1994662" y="73025"/>
                </a:lnTo>
                <a:lnTo>
                  <a:pt x="2072385" y="73025"/>
                </a:lnTo>
                <a:lnTo>
                  <a:pt x="2072385" y="47117"/>
                </a:lnTo>
                <a:close/>
              </a:path>
              <a:path w="2901950" h="120650">
                <a:moveTo>
                  <a:pt x="2176018" y="47117"/>
                </a:moveTo>
                <a:lnTo>
                  <a:pt x="2098294" y="47117"/>
                </a:lnTo>
                <a:lnTo>
                  <a:pt x="2098294" y="73025"/>
                </a:lnTo>
                <a:lnTo>
                  <a:pt x="2176018" y="73025"/>
                </a:lnTo>
                <a:lnTo>
                  <a:pt x="2176018" y="47117"/>
                </a:lnTo>
                <a:close/>
              </a:path>
              <a:path w="2901950" h="120650">
                <a:moveTo>
                  <a:pt x="2279650" y="47117"/>
                </a:moveTo>
                <a:lnTo>
                  <a:pt x="2201926" y="47117"/>
                </a:lnTo>
                <a:lnTo>
                  <a:pt x="2201926" y="73025"/>
                </a:lnTo>
                <a:lnTo>
                  <a:pt x="2279650" y="73025"/>
                </a:lnTo>
                <a:lnTo>
                  <a:pt x="2279650" y="47117"/>
                </a:lnTo>
                <a:close/>
              </a:path>
              <a:path w="2901950" h="120650">
                <a:moveTo>
                  <a:pt x="2383282" y="47117"/>
                </a:moveTo>
                <a:lnTo>
                  <a:pt x="2305558" y="47117"/>
                </a:lnTo>
                <a:lnTo>
                  <a:pt x="2305558" y="73025"/>
                </a:lnTo>
                <a:lnTo>
                  <a:pt x="2383282" y="73025"/>
                </a:lnTo>
                <a:lnTo>
                  <a:pt x="2383282" y="47117"/>
                </a:lnTo>
                <a:close/>
              </a:path>
              <a:path w="2901950" h="120650">
                <a:moveTo>
                  <a:pt x="2486914" y="47117"/>
                </a:moveTo>
                <a:lnTo>
                  <a:pt x="2409190" y="47117"/>
                </a:lnTo>
                <a:lnTo>
                  <a:pt x="2409190" y="73025"/>
                </a:lnTo>
                <a:lnTo>
                  <a:pt x="2486914" y="73025"/>
                </a:lnTo>
                <a:lnTo>
                  <a:pt x="2486914" y="47117"/>
                </a:lnTo>
                <a:close/>
              </a:path>
              <a:path w="2901950" h="120650">
                <a:moveTo>
                  <a:pt x="2590546" y="47117"/>
                </a:moveTo>
                <a:lnTo>
                  <a:pt x="2512822" y="47117"/>
                </a:lnTo>
                <a:lnTo>
                  <a:pt x="2512822" y="73025"/>
                </a:lnTo>
                <a:lnTo>
                  <a:pt x="2590546" y="73025"/>
                </a:lnTo>
                <a:lnTo>
                  <a:pt x="2590546" y="47117"/>
                </a:lnTo>
                <a:close/>
              </a:path>
              <a:path w="2901950" h="120650">
                <a:moveTo>
                  <a:pt x="2694178" y="47117"/>
                </a:moveTo>
                <a:lnTo>
                  <a:pt x="2616454" y="47117"/>
                </a:lnTo>
                <a:lnTo>
                  <a:pt x="2616454" y="73025"/>
                </a:lnTo>
                <a:lnTo>
                  <a:pt x="2694178" y="73025"/>
                </a:lnTo>
                <a:lnTo>
                  <a:pt x="2694178" y="47117"/>
                </a:lnTo>
                <a:close/>
              </a:path>
              <a:path w="2901950" h="120650">
                <a:moveTo>
                  <a:pt x="2797810" y="47117"/>
                </a:moveTo>
                <a:lnTo>
                  <a:pt x="2720085" y="47117"/>
                </a:lnTo>
                <a:lnTo>
                  <a:pt x="2720085" y="73025"/>
                </a:lnTo>
                <a:lnTo>
                  <a:pt x="2797810" y="73025"/>
                </a:lnTo>
                <a:lnTo>
                  <a:pt x="2797810" y="47117"/>
                </a:lnTo>
                <a:close/>
              </a:path>
              <a:path w="2901950" h="120650">
                <a:moveTo>
                  <a:pt x="2901442" y="47117"/>
                </a:moveTo>
                <a:lnTo>
                  <a:pt x="2823718" y="47117"/>
                </a:lnTo>
                <a:lnTo>
                  <a:pt x="2823718" y="73025"/>
                </a:lnTo>
                <a:lnTo>
                  <a:pt x="2901442" y="73025"/>
                </a:lnTo>
                <a:lnTo>
                  <a:pt x="2901442" y="47117"/>
                </a:lnTo>
                <a:close/>
              </a:path>
            </a:pathLst>
          </a:custGeom>
          <a:solidFill>
            <a:srgbClr val="A239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/>
          <p:cNvSpPr/>
          <p:nvPr/>
        </p:nvSpPr>
        <p:spPr>
          <a:xfrm>
            <a:off x="4753164" y="4770688"/>
            <a:ext cx="2906395" cy="120650"/>
          </a:xfrm>
          <a:custGeom>
            <a:avLst/>
            <a:gdLst/>
            <a:ahLst/>
            <a:cxnLst/>
            <a:rect l="l" t="t" r="r" b="b"/>
            <a:pathLst>
              <a:path w="2906395" h="120650">
                <a:moveTo>
                  <a:pt x="77724" y="47116"/>
                </a:moveTo>
                <a:lnTo>
                  <a:pt x="0" y="47116"/>
                </a:lnTo>
                <a:lnTo>
                  <a:pt x="0" y="73025"/>
                </a:lnTo>
                <a:lnTo>
                  <a:pt x="77724" y="73025"/>
                </a:lnTo>
                <a:lnTo>
                  <a:pt x="77724" y="47116"/>
                </a:lnTo>
                <a:close/>
              </a:path>
              <a:path w="2906395" h="120650">
                <a:moveTo>
                  <a:pt x="181356" y="47116"/>
                </a:moveTo>
                <a:lnTo>
                  <a:pt x="103631" y="47116"/>
                </a:lnTo>
                <a:lnTo>
                  <a:pt x="103631" y="73025"/>
                </a:lnTo>
                <a:lnTo>
                  <a:pt x="181356" y="73025"/>
                </a:lnTo>
                <a:lnTo>
                  <a:pt x="181356" y="47116"/>
                </a:lnTo>
                <a:close/>
              </a:path>
              <a:path w="2906395" h="120650">
                <a:moveTo>
                  <a:pt x="284988" y="47116"/>
                </a:moveTo>
                <a:lnTo>
                  <a:pt x="207263" y="47116"/>
                </a:lnTo>
                <a:lnTo>
                  <a:pt x="207263" y="73025"/>
                </a:lnTo>
                <a:lnTo>
                  <a:pt x="284988" y="73025"/>
                </a:lnTo>
                <a:lnTo>
                  <a:pt x="284988" y="47116"/>
                </a:lnTo>
                <a:close/>
              </a:path>
              <a:path w="2906395" h="120650">
                <a:moveTo>
                  <a:pt x="388619" y="47116"/>
                </a:moveTo>
                <a:lnTo>
                  <a:pt x="310895" y="47116"/>
                </a:lnTo>
                <a:lnTo>
                  <a:pt x="310895" y="73025"/>
                </a:lnTo>
                <a:lnTo>
                  <a:pt x="388619" y="73025"/>
                </a:lnTo>
                <a:lnTo>
                  <a:pt x="388619" y="47116"/>
                </a:lnTo>
                <a:close/>
              </a:path>
              <a:path w="2906395" h="120650">
                <a:moveTo>
                  <a:pt x="492252" y="47116"/>
                </a:moveTo>
                <a:lnTo>
                  <a:pt x="414528" y="47116"/>
                </a:lnTo>
                <a:lnTo>
                  <a:pt x="414528" y="73025"/>
                </a:lnTo>
                <a:lnTo>
                  <a:pt x="492252" y="73025"/>
                </a:lnTo>
                <a:lnTo>
                  <a:pt x="492252" y="47116"/>
                </a:lnTo>
                <a:close/>
              </a:path>
              <a:path w="2906395" h="120650">
                <a:moveTo>
                  <a:pt x="595883" y="47116"/>
                </a:moveTo>
                <a:lnTo>
                  <a:pt x="518159" y="47116"/>
                </a:lnTo>
                <a:lnTo>
                  <a:pt x="518159" y="73025"/>
                </a:lnTo>
                <a:lnTo>
                  <a:pt x="595883" y="73025"/>
                </a:lnTo>
                <a:lnTo>
                  <a:pt x="595883" y="47116"/>
                </a:lnTo>
                <a:close/>
              </a:path>
              <a:path w="2906395" h="120650">
                <a:moveTo>
                  <a:pt x="699516" y="47116"/>
                </a:moveTo>
                <a:lnTo>
                  <a:pt x="621792" y="47116"/>
                </a:lnTo>
                <a:lnTo>
                  <a:pt x="621792" y="73025"/>
                </a:lnTo>
                <a:lnTo>
                  <a:pt x="699516" y="73025"/>
                </a:lnTo>
                <a:lnTo>
                  <a:pt x="699516" y="47116"/>
                </a:lnTo>
                <a:close/>
              </a:path>
              <a:path w="2906395" h="120650">
                <a:moveTo>
                  <a:pt x="803147" y="47116"/>
                </a:moveTo>
                <a:lnTo>
                  <a:pt x="725423" y="47116"/>
                </a:lnTo>
                <a:lnTo>
                  <a:pt x="725423" y="73025"/>
                </a:lnTo>
                <a:lnTo>
                  <a:pt x="803147" y="73025"/>
                </a:lnTo>
                <a:lnTo>
                  <a:pt x="803147" y="47116"/>
                </a:lnTo>
                <a:close/>
              </a:path>
              <a:path w="2906395" h="120650">
                <a:moveTo>
                  <a:pt x="906780" y="47116"/>
                </a:moveTo>
                <a:lnTo>
                  <a:pt x="829056" y="47116"/>
                </a:lnTo>
                <a:lnTo>
                  <a:pt x="829056" y="73025"/>
                </a:lnTo>
                <a:lnTo>
                  <a:pt x="906780" y="73025"/>
                </a:lnTo>
                <a:lnTo>
                  <a:pt x="906780" y="47116"/>
                </a:lnTo>
                <a:close/>
              </a:path>
              <a:path w="2906395" h="120650">
                <a:moveTo>
                  <a:pt x="1010412" y="47116"/>
                </a:moveTo>
                <a:lnTo>
                  <a:pt x="932688" y="47116"/>
                </a:lnTo>
                <a:lnTo>
                  <a:pt x="932688" y="73025"/>
                </a:lnTo>
                <a:lnTo>
                  <a:pt x="1010412" y="73025"/>
                </a:lnTo>
                <a:lnTo>
                  <a:pt x="1010412" y="47116"/>
                </a:lnTo>
                <a:close/>
              </a:path>
              <a:path w="2906395" h="120650">
                <a:moveTo>
                  <a:pt x="1114044" y="47116"/>
                </a:moveTo>
                <a:lnTo>
                  <a:pt x="1036319" y="47116"/>
                </a:lnTo>
                <a:lnTo>
                  <a:pt x="1036319" y="73025"/>
                </a:lnTo>
                <a:lnTo>
                  <a:pt x="1114044" y="73025"/>
                </a:lnTo>
                <a:lnTo>
                  <a:pt x="1114044" y="47116"/>
                </a:lnTo>
                <a:close/>
              </a:path>
              <a:path w="2906395" h="120650">
                <a:moveTo>
                  <a:pt x="1217676" y="47116"/>
                </a:moveTo>
                <a:lnTo>
                  <a:pt x="1139952" y="47116"/>
                </a:lnTo>
                <a:lnTo>
                  <a:pt x="1139952" y="73025"/>
                </a:lnTo>
                <a:lnTo>
                  <a:pt x="1217676" y="73025"/>
                </a:lnTo>
                <a:lnTo>
                  <a:pt x="1217676" y="47116"/>
                </a:lnTo>
                <a:close/>
              </a:path>
              <a:path w="2906395" h="120650">
                <a:moveTo>
                  <a:pt x="1321308" y="47116"/>
                </a:moveTo>
                <a:lnTo>
                  <a:pt x="1243583" y="47116"/>
                </a:lnTo>
                <a:lnTo>
                  <a:pt x="1243583" y="73025"/>
                </a:lnTo>
                <a:lnTo>
                  <a:pt x="1321308" y="73025"/>
                </a:lnTo>
                <a:lnTo>
                  <a:pt x="1321308" y="47116"/>
                </a:lnTo>
                <a:close/>
              </a:path>
              <a:path w="2906395" h="120650">
                <a:moveTo>
                  <a:pt x="1424940" y="47116"/>
                </a:moveTo>
                <a:lnTo>
                  <a:pt x="1347216" y="47116"/>
                </a:lnTo>
                <a:lnTo>
                  <a:pt x="1347216" y="73025"/>
                </a:lnTo>
                <a:lnTo>
                  <a:pt x="1424940" y="73025"/>
                </a:lnTo>
                <a:lnTo>
                  <a:pt x="1424940" y="47116"/>
                </a:lnTo>
                <a:close/>
              </a:path>
              <a:path w="2906395" h="120650">
                <a:moveTo>
                  <a:pt x="1528571" y="47116"/>
                </a:moveTo>
                <a:lnTo>
                  <a:pt x="1450847" y="47116"/>
                </a:lnTo>
                <a:lnTo>
                  <a:pt x="1450847" y="73025"/>
                </a:lnTo>
                <a:lnTo>
                  <a:pt x="1528571" y="73025"/>
                </a:lnTo>
                <a:lnTo>
                  <a:pt x="1528571" y="47116"/>
                </a:lnTo>
                <a:close/>
              </a:path>
              <a:path w="2906395" h="120650">
                <a:moveTo>
                  <a:pt x="1632204" y="47116"/>
                </a:moveTo>
                <a:lnTo>
                  <a:pt x="1554480" y="47116"/>
                </a:lnTo>
                <a:lnTo>
                  <a:pt x="1554480" y="73025"/>
                </a:lnTo>
                <a:lnTo>
                  <a:pt x="1632204" y="73025"/>
                </a:lnTo>
                <a:lnTo>
                  <a:pt x="1632204" y="47116"/>
                </a:lnTo>
                <a:close/>
              </a:path>
              <a:path w="2906395" h="120650">
                <a:moveTo>
                  <a:pt x="1735835" y="47116"/>
                </a:moveTo>
                <a:lnTo>
                  <a:pt x="1658112" y="47116"/>
                </a:lnTo>
                <a:lnTo>
                  <a:pt x="1658112" y="73025"/>
                </a:lnTo>
                <a:lnTo>
                  <a:pt x="1735835" y="73025"/>
                </a:lnTo>
                <a:lnTo>
                  <a:pt x="1735835" y="47116"/>
                </a:lnTo>
                <a:close/>
              </a:path>
              <a:path w="2906395" h="120650">
                <a:moveTo>
                  <a:pt x="1839468" y="47116"/>
                </a:moveTo>
                <a:lnTo>
                  <a:pt x="1761744" y="47116"/>
                </a:lnTo>
                <a:lnTo>
                  <a:pt x="1761744" y="73025"/>
                </a:lnTo>
                <a:lnTo>
                  <a:pt x="1839468" y="73025"/>
                </a:lnTo>
                <a:lnTo>
                  <a:pt x="1839468" y="47116"/>
                </a:lnTo>
                <a:close/>
              </a:path>
              <a:path w="2906395" h="120650">
                <a:moveTo>
                  <a:pt x="1943100" y="47116"/>
                </a:moveTo>
                <a:lnTo>
                  <a:pt x="1865376" y="47116"/>
                </a:lnTo>
                <a:lnTo>
                  <a:pt x="1865376" y="73025"/>
                </a:lnTo>
                <a:lnTo>
                  <a:pt x="1943100" y="73025"/>
                </a:lnTo>
                <a:lnTo>
                  <a:pt x="1943100" y="47116"/>
                </a:lnTo>
                <a:close/>
              </a:path>
              <a:path w="2906395" h="120650">
                <a:moveTo>
                  <a:pt x="2046732" y="47116"/>
                </a:moveTo>
                <a:lnTo>
                  <a:pt x="1969008" y="47116"/>
                </a:lnTo>
                <a:lnTo>
                  <a:pt x="1969008" y="73025"/>
                </a:lnTo>
                <a:lnTo>
                  <a:pt x="2046732" y="73025"/>
                </a:lnTo>
                <a:lnTo>
                  <a:pt x="2046732" y="47116"/>
                </a:lnTo>
                <a:close/>
              </a:path>
              <a:path w="2906395" h="120650">
                <a:moveTo>
                  <a:pt x="2150364" y="47116"/>
                </a:moveTo>
                <a:lnTo>
                  <a:pt x="2072640" y="47116"/>
                </a:lnTo>
                <a:lnTo>
                  <a:pt x="2072640" y="73025"/>
                </a:lnTo>
                <a:lnTo>
                  <a:pt x="2150364" y="73025"/>
                </a:lnTo>
                <a:lnTo>
                  <a:pt x="2150364" y="47116"/>
                </a:lnTo>
                <a:close/>
              </a:path>
              <a:path w="2906395" h="120650">
                <a:moveTo>
                  <a:pt x="2253996" y="47116"/>
                </a:moveTo>
                <a:lnTo>
                  <a:pt x="2176272" y="47116"/>
                </a:lnTo>
                <a:lnTo>
                  <a:pt x="2176272" y="73025"/>
                </a:lnTo>
                <a:lnTo>
                  <a:pt x="2253996" y="73025"/>
                </a:lnTo>
                <a:lnTo>
                  <a:pt x="2253996" y="47116"/>
                </a:lnTo>
                <a:close/>
              </a:path>
              <a:path w="2906395" h="120650">
                <a:moveTo>
                  <a:pt x="2357628" y="47116"/>
                </a:moveTo>
                <a:lnTo>
                  <a:pt x="2279904" y="47116"/>
                </a:lnTo>
                <a:lnTo>
                  <a:pt x="2279904" y="73025"/>
                </a:lnTo>
                <a:lnTo>
                  <a:pt x="2357628" y="73025"/>
                </a:lnTo>
                <a:lnTo>
                  <a:pt x="2357628" y="47116"/>
                </a:lnTo>
                <a:close/>
              </a:path>
              <a:path w="2906395" h="120650">
                <a:moveTo>
                  <a:pt x="2461260" y="47116"/>
                </a:moveTo>
                <a:lnTo>
                  <a:pt x="2383535" y="47116"/>
                </a:lnTo>
                <a:lnTo>
                  <a:pt x="2383535" y="73025"/>
                </a:lnTo>
                <a:lnTo>
                  <a:pt x="2461260" y="73025"/>
                </a:lnTo>
                <a:lnTo>
                  <a:pt x="2461260" y="47116"/>
                </a:lnTo>
                <a:close/>
              </a:path>
              <a:path w="2906395" h="120650">
                <a:moveTo>
                  <a:pt x="2564892" y="47116"/>
                </a:moveTo>
                <a:lnTo>
                  <a:pt x="2487168" y="47116"/>
                </a:lnTo>
                <a:lnTo>
                  <a:pt x="2487168" y="73025"/>
                </a:lnTo>
                <a:lnTo>
                  <a:pt x="2564892" y="73025"/>
                </a:lnTo>
                <a:lnTo>
                  <a:pt x="2564892" y="47116"/>
                </a:lnTo>
                <a:close/>
              </a:path>
              <a:path w="2906395" h="120650">
                <a:moveTo>
                  <a:pt x="2668523" y="47116"/>
                </a:moveTo>
                <a:lnTo>
                  <a:pt x="2590800" y="47116"/>
                </a:lnTo>
                <a:lnTo>
                  <a:pt x="2590800" y="73025"/>
                </a:lnTo>
                <a:lnTo>
                  <a:pt x="2668523" y="73025"/>
                </a:lnTo>
                <a:lnTo>
                  <a:pt x="2668523" y="47116"/>
                </a:lnTo>
                <a:close/>
              </a:path>
              <a:path w="2906395" h="120650">
                <a:moveTo>
                  <a:pt x="2772156" y="47116"/>
                </a:moveTo>
                <a:lnTo>
                  <a:pt x="2694432" y="47116"/>
                </a:lnTo>
                <a:lnTo>
                  <a:pt x="2694432" y="73025"/>
                </a:lnTo>
                <a:lnTo>
                  <a:pt x="2772156" y="73025"/>
                </a:lnTo>
                <a:lnTo>
                  <a:pt x="2772156" y="47116"/>
                </a:lnTo>
                <a:close/>
              </a:path>
              <a:path w="2906395" h="120650">
                <a:moveTo>
                  <a:pt x="2854851" y="60070"/>
                </a:moveTo>
                <a:lnTo>
                  <a:pt x="2796285" y="94233"/>
                </a:lnTo>
                <a:lnTo>
                  <a:pt x="2790063" y="97789"/>
                </a:lnTo>
                <a:lnTo>
                  <a:pt x="2788031" y="105790"/>
                </a:lnTo>
                <a:lnTo>
                  <a:pt x="2791587" y="111886"/>
                </a:lnTo>
                <a:lnTo>
                  <a:pt x="2795270" y="118109"/>
                </a:lnTo>
                <a:lnTo>
                  <a:pt x="2803144" y="120141"/>
                </a:lnTo>
                <a:lnTo>
                  <a:pt x="2809367" y="116585"/>
                </a:lnTo>
                <a:lnTo>
                  <a:pt x="2884056" y="73025"/>
                </a:lnTo>
                <a:lnTo>
                  <a:pt x="2875788" y="73025"/>
                </a:lnTo>
                <a:lnTo>
                  <a:pt x="2875788" y="71246"/>
                </a:lnTo>
                <a:lnTo>
                  <a:pt x="2874010" y="71246"/>
                </a:lnTo>
                <a:lnTo>
                  <a:pt x="2854851" y="60070"/>
                </a:lnTo>
                <a:close/>
              </a:path>
              <a:path w="2906395" h="120650">
                <a:moveTo>
                  <a:pt x="2832644" y="47116"/>
                </a:moveTo>
                <a:lnTo>
                  <a:pt x="2798064" y="47116"/>
                </a:lnTo>
                <a:lnTo>
                  <a:pt x="2798064" y="73025"/>
                </a:lnTo>
                <a:lnTo>
                  <a:pt x="2832644" y="73025"/>
                </a:lnTo>
                <a:lnTo>
                  <a:pt x="2854851" y="60070"/>
                </a:lnTo>
                <a:lnTo>
                  <a:pt x="2832644" y="47116"/>
                </a:lnTo>
                <a:close/>
              </a:path>
              <a:path w="2906395" h="120650">
                <a:moveTo>
                  <a:pt x="2884056" y="47116"/>
                </a:moveTo>
                <a:lnTo>
                  <a:pt x="2875788" y="47116"/>
                </a:lnTo>
                <a:lnTo>
                  <a:pt x="2875788" y="73025"/>
                </a:lnTo>
                <a:lnTo>
                  <a:pt x="2884056" y="73025"/>
                </a:lnTo>
                <a:lnTo>
                  <a:pt x="2906268" y="60070"/>
                </a:lnTo>
                <a:lnTo>
                  <a:pt x="2884056" y="47116"/>
                </a:lnTo>
                <a:close/>
              </a:path>
              <a:path w="2906395" h="120650">
                <a:moveTo>
                  <a:pt x="2874010" y="48894"/>
                </a:moveTo>
                <a:lnTo>
                  <a:pt x="2854851" y="60070"/>
                </a:lnTo>
                <a:lnTo>
                  <a:pt x="2874010" y="71246"/>
                </a:lnTo>
                <a:lnTo>
                  <a:pt x="2874010" y="48894"/>
                </a:lnTo>
                <a:close/>
              </a:path>
              <a:path w="2906395" h="120650">
                <a:moveTo>
                  <a:pt x="2875788" y="48894"/>
                </a:moveTo>
                <a:lnTo>
                  <a:pt x="2874010" y="48894"/>
                </a:lnTo>
                <a:lnTo>
                  <a:pt x="2874010" y="71246"/>
                </a:lnTo>
                <a:lnTo>
                  <a:pt x="2875788" y="71246"/>
                </a:lnTo>
                <a:lnTo>
                  <a:pt x="2875788" y="48894"/>
                </a:lnTo>
                <a:close/>
              </a:path>
              <a:path w="2906395" h="120650">
                <a:moveTo>
                  <a:pt x="2803144" y="0"/>
                </a:moveTo>
                <a:lnTo>
                  <a:pt x="2795270" y="2031"/>
                </a:lnTo>
                <a:lnTo>
                  <a:pt x="2791587" y="8254"/>
                </a:lnTo>
                <a:lnTo>
                  <a:pt x="2788031" y="14350"/>
                </a:lnTo>
                <a:lnTo>
                  <a:pt x="2790063" y="22351"/>
                </a:lnTo>
                <a:lnTo>
                  <a:pt x="2796285" y="25907"/>
                </a:lnTo>
                <a:lnTo>
                  <a:pt x="2854851" y="60070"/>
                </a:lnTo>
                <a:lnTo>
                  <a:pt x="2874010" y="48894"/>
                </a:lnTo>
                <a:lnTo>
                  <a:pt x="2875788" y="48894"/>
                </a:lnTo>
                <a:lnTo>
                  <a:pt x="2875788" y="47116"/>
                </a:lnTo>
                <a:lnTo>
                  <a:pt x="2884056" y="47116"/>
                </a:lnTo>
                <a:lnTo>
                  <a:pt x="2809367" y="3556"/>
                </a:lnTo>
                <a:lnTo>
                  <a:pt x="2803144" y="0"/>
                </a:lnTo>
                <a:close/>
              </a:path>
            </a:pathLst>
          </a:custGeom>
          <a:solidFill>
            <a:srgbClr val="A239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2"/>
          <p:cNvSpPr/>
          <p:nvPr/>
        </p:nvSpPr>
        <p:spPr>
          <a:xfrm>
            <a:off x="5485066" y="4517197"/>
            <a:ext cx="1381125" cy="2089425"/>
          </a:xfrm>
          <a:custGeom>
            <a:avLst/>
            <a:gdLst/>
            <a:ahLst/>
            <a:cxnLst/>
            <a:rect l="l" t="t" r="r" b="b"/>
            <a:pathLst>
              <a:path w="2659379" h="1588135">
                <a:moveTo>
                  <a:pt x="2394711" y="0"/>
                </a:moveTo>
                <a:lnTo>
                  <a:pt x="264667" y="0"/>
                </a:lnTo>
                <a:lnTo>
                  <a:pt x="217092" y="4263"/>
                </a:lnTo>
                <a:lnTo>
                  <a:pt x="172314" y="16557"/>
                </a:lnTo>
                <a:lnTo>
                  <a:pt x="131082" y="36133"/>
                </a:lnTo>
                <a:lnTo>
                  <a:pt x="94143" y="62244"/>
                </a:lnTo>
                <a:lnTo>
                  <a:pt x="62244" y="94143"/>
                </a:lnTo>
                <a:lnTo>
                  <a:pt x="36133" y="131082"/>
                </a:lnTo>
                <a:lnTo>
                  <a:pt x="16557" y="172314"/>
                </a:lnTo>
                <a:lnTo>
                  <a:pt x="4263" y="217092"/>
                </a:lnTo>
                <a:lnTo>
                  <a:pt x="0" y="264667"/>
                </a:lnTo>
                <a:lnTo>
                  <a:pt x="0" y="1323339"/>
                </a:lnTo>
                <a:lnTo>
                  <a:pt x="4263" y="1370912"/>
                </a:lnTo>
                <a:lnTo>
                  <a:pt x="16557" y="1415688"/>
                </a:lnTo>
                <a:lnTo>
                  <a:pt x="36133" y="1456919"/>
                </a:lnTo>
                <a:lnTo>
                  <a:pt x="62244" y="1493859"/>
                </a:lnTo>
                <a:lnTo>
                  <a:pt x="94143" y="1525758"/>
                </a:lnTo>
                <a:lnTo>
                  <a:pt x="131082" y="1551871"/>
                </a:lnTo>
                <a:lnTo>
                  <a:pt x="172314" y="1571448"/>
                </a:lnTo>
                <a:lnTo>
                  <a:pt x="217092" y="1583743"/>
                </a:lnTo>
                <a:lnTo>
                  <a:pt x="264667" y="1588008"/>
                </a:lnTo>
                <a:lnTo>
                  <a:pt x="2394711" y="1588008"/>
                </a:lnTo>
                <a:lnTo>
                  <a:pt x="2442287" y="1583743"/>
                </a:lnTo>
                <a:lnTo>
                  <a:pt x="2487065" y="1571448"/>
                </a:lnTo>
                <a:lnTo>
                  <a:pt x="2528297" y="1551871"/>
                </a:lnTo>
                <a:lnTo>
                  <a:pt x="2565236" y="1525758"/>
                </a:lnTo>
                <a:lnTo>
                  <a:pt x="2597135" y="1493859"/>
                </a:lnTo>
                <a:lnTo>
                  <a:pt x="2623246" y="1456919"/>
                </a:lnTo>
                <a:lnTo>
                  <a:pt x="2642822" y="1415688"/>
                </a:lnTo>
                <a:lnTo>
                  <a:pt x="2655116" y="1370912"/>
                </a:lnTo>
                <a:lnTo>
                  <a:pt x="2659379" y="1323339"/>
                </a:lnTo>
                <a:lnTo>
                  <a:pt x="2659379" y="264667"/>
                </a:lnTo>
                <a:lnTo>
                  <a:pt x="2655116" y="217092"/>
                </a:lnTo>
                <a:lnTo>
                  <a:pt x="2642822" y="172314"/>
                </a:lnTo>
                <a:lnTo>
                  <a:pt x="2623246" y="131082"/>
                </a:lnTo>
                <a:lnTo>
                  <a:pt x="2597135" y="94143"/>
                </a:lnTo>
                <a:lnTo>
                  <a:pt x="2565236" y="62244"/>
                </a:lnTo>
                <a:lnTo>
                  <a:pt x="2528297" y="36133"/>
                </a:lnTo>
                <a:lnTo>
                  <a:pt x="2487065" y="16557"/>
                </a:lnTo>
                <a:lnTo>
                  <a:pt x="2442287" y="4263"/>
                </a:lnTo>
                <a:lnTo>
                  <a:pt x="2394711" y="0"/>
                </a:lnTo>
                <a:close/>
              </a:path>
            </a:pathLst>
          </a:custGeom>
          <a:solidFill>
            <a:srgbClr val="2A84D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17"/>
          <p:cNvSpPr txBox="1"/>
          <p:nvPr/>
        </p:nvSpPr>
        <p:spPr>
          <a:xfrm>
            <a:off x="5724587" y="5455728"/>
            <a:ext cx="903605" cy="300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/>
            <a:r>
              <a:rPr spc="-10" dirty="0">
                <a:solidFill>
                  <a:srgbClr val="FFFFFF"/>
                </a:solidFill>
                <a:latin typeface="Consolas"/>
                <a:cs typeface="Consolas"/>
              </a:rPr>
              <a:t>Bind</a:t>
            </a:r>
            <a:r>
              <a:rPr dirty="0">
                <a:solidFill>
                  <a:srgbClr val="FFFFFF"/>
                </a:solidFill>
                <a:latin typeface="Consolas"/>
                <a:cs typeface="Consolas"/>
              </a:rPr>
              <a:t>ing</a:t>
            </a:r>
            <a:endParaRPr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29" name="object 16"/>
          <p:cNvSpPr txBox="1"/>
          <p:nvPr/>
        </p:nvSpPr>
        <p:spPr>
          <a:xfrm>
            <a:off x="5815961" y="5024893"/>
            <a:ext cx="64262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0" spc="-35" dirty="0">
                <a:solidFill>
                  <a:schemeClr val="bg1"/>
                </a:solidFill>
                <a:latin typeface="Segoe UI Light"/>
                <a:cs typeface="Segoe UI Light"/>
              </a:rPr>
              <a:t>TwoWay</a:t>
            </a:r>
            <a:endParaRPr sz="1400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  <p:sp>
        <p:nvSpPr>
          <p:cNvPr id="30" name="object 19"/>
          <p:cNvSpPr txBox="1"/>
          <p:nvPr/>
        </p:nvSpPr>
        <p:spPr>
          <a:xfrm>
            <a:off x="5532943" y="6021387"/>
            <a:ext cx="133858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0" spc="-25" dirty="0">
                <a:solidFill>
                  <a:schemeClr val="bg1"/>
                </a:solidFill>
                <a:latin typeface="Segoe UI Light"/>
                <a:cs typeface="Segoe UI Light"/>
              </a:rPr>
              <a:t>OneWayToSource</a:t>
            </a:r>
            <a:endParaRPr sz="1400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  <p:sp>
        <p:nvSpPr>
          <p:cNvPr id="31" name="object 23"/>
          <p:cNvSpPr txBox="1"/>
          <p:nvPr/>
        </p:nvSpPr>
        <p:spPr>
          <a:xfrm>
            <a:off x="5808024" y="4697219"/>
            <a:ext cx="6673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0" spc="-15" dirty="0">
                <a:solidFill>
                  <a:schemeClr val="bg1"/>
                </a:solidFill>
                <a:latin typeface="Segoe UI Light"/>
                <a:cs typeface="Segoe UI Light"/>
              </a:rPr>
              <a:t>OneWay</a:t>
            </a:r>
            <a:endParaRPr sz="1400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990338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Xamarin.Native (o Classic)</a:t>
            </a:r>
          </a:p>
        </p:txBody>
      </p:sp>
      <p:sp>
        <p:nvSpPr>
          <p:cNvPr id="20" name="Left Brace 19"/>
          <p:cNvSpPr/>
          <p:nvPr/>
        </p:nvSpPr>
        <p:spPr>
          <a:xfrm rot="5400000">
            <a:off x="6106098" y="-277684"/>
            <a:ext cx="239425" cy="10041182"/>
          </a:xfrm>
          <a:prstGeom prst="leftBrace">
            <a:avLst>
              <a:gd name="adj1" fmla="val 56668"/>
              <a:gd name="adj2" fmla="val 50000"/>
            </a:avLst>
          </a:prstGeom>
          <a:solidFill>
            <a:srgbClr val="154269"/>
          </a:solidFill>
          <a:ln w="19050" cap="rnd">
            <a:solidFill>
              <a:schemeClr val="bg1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384"/>
            <a:endParaRPr lang="it-IT" kern="0" dirty="0">
              <a:ln w="38100" cmpd="sng">
                <a:solidFill>
                  <a:srgbClr val="000000"/>
                </a:solidFill>
                <a:prstDash val="dash"/>
              </a:ln>
              <a:solidFill>
                <a:srgbClr val="A6A6A6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952364" y="1474000"/>
            <a:ext cx="6546895" cy="2851665"/>
            <a:chOff x="2804067" y="1444948"/>
            <a:chExt cx="6420017" cy="2796401"/>
          </a:xfrm>
        </p:grpSpPr>
        <p:sp>
          <p:nvSpPr>
            <p:cNvPr id="18" name="Rectangle 17"/>
            <p:cNvSpPr/>
            <p:nvPr/>
          </p:nvSpPr>
          <p:spPr bwMode="auto">
            <a:xfrm>
              <a:off x="2804067" y="2177293"/>
              <a:ext cx="2117653" cy="479486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14" tIns="91414" rIns="34284" bIns="34284" rtlCol="0" anchor="b" anchorCtr="0"/>
            <a:lstStyle/>
            <a:p>
              <a:pPr algn="ctr" defTabSz="932048"/>
              <a:r>
                <a:rPr lang="it-IT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804067" y="2683419"/>
              <a:ext cx="6407259" cy="1557930"/>
            </a:xfrm>
            <a:prstGeom prst="rect">
              <a:avLst/>
            </a:prstGeom>
            <a:solidFill>
              <a:srgbClr val="15426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14" tIns="91414" rIns="34284" bIns="34284" rtlCol="0" anchor="b" anchorCtr="0"/>
            <a:lstStyle/>
            <a:p>
              <a:pPr algn="ctr" defTabSz="932048"/>
              <a:r>
                <a:rPr lang="it-IT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17643" y="2150169"/>
              <a:ext cx="2104077" cy="535750"/>
            </a:xfrm>
            <a:prstGeom prst="rect">
              <a:avLst/>
            </a:prstGeom>
            <a:noFill/>
          </p:spPr>
          <p:txBody>
            <a:bodyPr wrap="square" lIns="182828" tIns="146262" rIns="182828" bIns="146262" rtlCol="0">
              <a:sp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sz="1598" kern="0" dirty="0">
                  <a:solidFill>
                    <a:srgbClr val="FFFFFF"/>
                  </a:solidFill>
                </a:rPr>
                <a:t>iOS C# UI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4948870" y="2177293"/>
              <a:ext cx="2117653" cy="479486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14" tIns="91414" rIns="34284" bIns="34284" rtlCol="0" anchor="b" anchorCtr="0"/>
            <a:lstStyle/>
            <a:p>
              <a:pPr algn="ctr" defTabSz="932048"/>
              <a:r>
                <a:rPr lang="it-IT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7093673" y="2177293"/>
              <a:ext cx="2117653" cy="479486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14" tIns="91414" rIns="34284" bIns="34284" rtlCol="0" anchor="b" anchorCtr="0"/>
            <a:lstStyle/>
            <a:p>
              <a:pPr algn="ctr" defTabSz="932048"/>
              <a:r>
                <a:rPr lang="it-IT" sz="800" kern="0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107249" y="2150169"/>
              <a:ext cx="2104077" cy="531039"/>
            </a:xfrm>
            <a:prstGeom prst="rect">
              <a:avLst/>
            </a:prstGeom>
            <a:noFill/>
          </p:spPr>
          <p:txBody>
            <a:bodyPr wrap="square" lIns="182828" tIns="146262" rIns="182828" bIns="146262" rtlCol="0">
              <a:sp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sz="1598" kern="0" dirty="0">
                  <a:solidFill>
                    <a:srgbClr val="FFFFFF"/>
                  </a:solidFill>
                </a:rPr>
                <a:t>Windows C# UI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62445" y="2150169"/>
              <a:ext cx="2104077" cy="535750"/>
            </a:xfrm>
            <a:prstGeom prst="rect">
              <a:avLst/>
            </a:prstGeom>
            <a:noFill/>
          </p:spPr>
          <p:txBody>
            <a:bodyPr wrap="square" lIns="182828" tIns="146262" rIns="182828" bIns="146262" rtlCol="0">
              <a:sp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sz="1598" kern="0" dirty="0">
                  <a:solidFill>
                    <a:srgbClr val="FFFFFF"/>
                  </a:solidFill>
                </a:rPr>
                <a:t>Android C# UI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30401" y="3022412"/>
              <a:ext cx="6393683" cy="905082"/>
            </a:xfrm>
            <a:prstGeom prst="rect">
              <a:avLst/>
            </a:prstGeom>
            <a:noFill/>
          </p:spPr>
          <p:txBody>
            <a:bodyPr wrap="square" lIns="182828" tIns="146262" rIns="182828" bIns="146262" rtlCol="0">
              <a:sp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sz="3998" kern="0" dirty="0">
                  <a:solidFill>
                    <a:srgbClr val="FFFFFF"/>
                  </a:solidFill>
                </a:rPr>
                <a:t>Shared C# Mobile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562935" y="1444948"/>
              <a:ext cx="613490" cy="613491"/>
              <a:chOff x="2057399" y="2725789"/>
              <a:chExt cx="1028699" cy="1028700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2057399" y="2725789"/>
                <a:ext cx="1028699" cy="1028700"/>
              </a:xfrm>
              <a:prstGeom prst="ellipse">
                <a:avLst/>
              </a:prstGeom>
              <a:solidFill>
                <a:srgbClr val="9570D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14" tIns="91414" rIns="34284" bIns="34284" rtlCol="0" anchor="b" anchorCtr="0"/>
              <a:lstStyle/>
              <a:p>
                <a:pPr algn="ctr" defTabSz="932048"/>
                <a:endParaRPr lang="it-IT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6" name="Picture 45" descr="Apple_logo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9103" y="2938131"/>
                <a:ext cx="468070" cy="523137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5707598" y="1444948"/>
              <a:ext cx="613490" cy="613491"/>
              <a:chOff x="3810000" y="3144890"/>
              <a:chExt cx="1028699" cy="1028700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3810000" y="3144890"/>
                <a:ext cx="1028699" cy="1028700"/>
              </a:xfrm>
              <a:prstGeom prst="ellipse">
                <a:avLst/>
              </a:prstGeom>
              <a:solidFill>
                <a:srgbClr val="66B11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14" tIns="91414" rIns="34284" bIns="34284" rtlCol="0" anchor="b" anchorCtr="0"/>
              <a:lstStyle/>
              <a:p>
                <a:pPr algn="ctr" defTabSz="932048"/>
                <a:endParaRPr lang="it-IT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Picture 43" descr="Android_logo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7" y="3402859"/>
                <a:ext cx="434973" cy="500220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7851596" y="1444948"/>
              <a:ext cx="613491" cy="613491"/>
              <a:chOff x="6083298" y="3144890"/>
              <a:chExt cx="1028699" cy="1028700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6083298" y="3144890"/>
                <a:ext cx="1028699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14" tIns="91414" rIns="34284" bIns="34284" rtlCol="0" anchor="b" anchorCtr="0"/>
              <a:lstStyle/>
              <a:p>
                <a:pPr algn="ctr" defTabSz="932048"/>
                <a:endParaRPr lang="it-IT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 descr="Windows_logo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436990"/>
                <a:ext cx="466043" cy="434973"/>
              </a:xfrm>
              <a:prstGeom prst="rect">
                <a:avLst/>
              </a:prstGeom>
            </p:spPr>
          </p:pic>
        </p:grpSp>
      </p:grpSp>
      <p:sp>
        <p:nvSpPr>
          <p:cNvPr id="26" name="object 2"/>
          <p:cNvSpPr txBox="1"/>
          <p:nvPr/>
        </p:nvSpPr>
        <p:spPr>
          <a:xfrm>
            <a:off x="920015" y="5251371"/>
            <a:ext cx="4641436" cy="1332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580" marR="6908" indent="-466310"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C# Wrapper per l’accesso ad API native</a:t>
            </a:r>
          </a:p>
          <a:p>
            <a:pPr marL="483580" marR="6908" indent="-466310"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Riutilizzo codebase comune</a:t>
            </a:r>
          </a:p>
        </p:txBody>
      </p:sp>
      <p:sp>
        <p:nvSpPr>
          <p:cNvPr id="27" name="object 2"/>
          <p:cNvSpPr txBox="1"/>
          <p:nvPr/>
        </p:nvSpPr>
        <p:spPr>
          <a:xfrm>
            <a:off x="5561451" y="5251371"/>
            <a:ext cx="6128935" cy="1255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580" marR="6908" indent="-46631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Performance ~ Approccio Silo</a:t>
            </a:r>
          </a:p>
          <a:p>
            <a:pPr marL="483580" marR="6908" indent="-46631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Progetto della UI dipendente da tool e modalità native </a:t>
            </a:r>
          </a:p>
        </p:txBody>
      </p:sp>
      <p:pic>
        <p:nvPicPr>
          <p:cNvPr id="30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0939" y="5021262"/>
            <a:ext cx="951338" cy="982427"/>
          </a:xfrm>
          <a:prstGeom prst="rect">
            <a:avLst/>
          </a:prstGeom>
        </p:spPr>
      </p:pic>
      <p:pic>
        <p:nvPicPr>
          <p:cNvPr id="35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088" y="6128750"/>
            <a:ext cx="543659" cy="43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3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Connettore 2 117"/>
          <p:cNvCxnSpPr/>
          <p:nvPr/>
        </p:nvCxnSpPr>
        <p:spPr>
          <a:xfrm>
            <a:off x="6319645" y="2956882"/>
            <a:ext cx="0" cy="1254389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Binding - Under the Hood</a:t>
            </a:r>
          </a:p>
        </p:txBody>
      </p:sp>
      <p:sp>
        <p:nvSpPr>
          <p:cNvPr id="70" name="object 5"/>
          <p:cNvSpPr/>
          <p:nvPr/>
        </p:nvSpPr>
        <p:spPr>
          <a:xfrm>
            <a:off x="7617269" y="2301484"/>
            <a:ext cx="2851785" cy="658495"/>
          </a:xfrm>
          <a:custGeom>
            <a:avLst/>
            <a:gdLst/>
            <a:ahLst/>
            <a:cxnLst/>
            <a:rect l="l" t="t" r="r" b="b"/>
            <a:pathLst>
              <a:path w="2851784" h="658495">
                <a:moveTo>
                  <a:pt x="0" y="658368"/>
                </a:moveTo>
                <a:lnTo>
                  <a:pt x="2851404" y="658368"/>
                </a:lnTo>
                <a:lnTo>
                  <a:pt x="2851404" y="0"/>
                </a:lnTo>
                <a:lnTo>
                  <a:pt x="0" y="0"/>
                </a:lnTo>
                <a:lnTo>
                  <a:pt x="0" y="65836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8"/>
          <p:cNvSpPr/>
          <p:nvPr/>
        </p:nvSpPr>
        <p:spPr>
          <a:xfrm>
            <a:off x="5684837" y="2094221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746" y="0"/>
                </a:moveTo>
                <a:lnTo>
                  <a:pt x="587379" y="1741"/>
                </a:lnTo>
                <a:lnTo>
                  <a:pt x="540957" y="6883"/>
                </a:lnTo>
                <a:lnTo>
                  <a:pt x="495602" y="15302"/>
                </a:lnTo>
                <a:lnTo>
                  <a:pt x="451437" y="26877"/>
                </a:lnTo>
                <a:lnTo>
                  <a:pt x="408586" y="41484"/>
                </a:lnTo>
                <a:lnTo>
                  <a:pt x="367170" y="59001"/>
                </a:lnTo>
                <a:lnTo>
                  <a:pt x="327313" y="79304"/>
                </a:lnTo>
                <a:lnTo>
                  <a:pt x="289138" y="102271"/>
                </a:lnTo>
                <a:lnTo>
                  <a:pt x="252766" y="127779"/>
                </a:lnTo>
                <a:lnTo>
                  <a:pt x="218322" y="155706"/>
                </a:lnTo>
                <a:lnTo>
                  <a:pt x="185928" y="185927"/>
                </a:lnTo>
                <a:lnTo>
                  <a:pt x="155706" y="218322"/>
                </a:lnTo>
                <a:lnTo>
                  <a:pt x="127779" y="252766"/>
                </a:lnTo>
                <a:lnTo>
                  <a:pt x="102271" y="289138"/>
                </a:lnTo>
                <a:lnTo>
                  <a:pt x="79304" y="327313"/>
                </a:lnTo>
                <a:lnTo>
                  <a:pt x="59001" y="367170"/>
                </a:lnTo>
                <a:lnTo>
                  <a:pt x="41484" y="408586"/>
                </a:lnTo>
                <a:lnTo>
                  <a:pt x="26877" y="451437"/>
                </a:lnTo>
                <a:lnTo>
                  <a:pt x="15302" y="495602"/>
                </a:lnTo>
                <a:lnTo>
                  <a:pt x="6883" y="540957"/>
                </a:lnTo>
                <a:lnTo>
                  <a:pt x="1741" y="587379"/>
                </a:lnTo>
                <a:lnTo>
                  <a:pt x="0" y="634746"/>
                </a:lnTo>
                <a:lnTo>
                  <a:pt x="1741" y="682112"/>
                </a:lnTo>
                <a:lnTo>
                  <a:pt x="6883" y="728534"/>
                </a:lnTo>
                <a:lnTo>
                  <a:pt x="15302" y="773889"/>
                </a:lnTo>
                <a:lnTo>
                  <a:pt x="26877" y="818054"/>
                </a:lnTo>
                <a:lnTo>
                  <a:pt x="41484" y="860905"/>
                </a:lnTo>
                <a:lnTo>
                  <a:pt x="59001" y="902321"/>
                </a:lnTo>
                <a:lnTo>
                  <a:pt x="79304" y="942178"/>
                </a:lnTo>
                <a:lnTo>
                  <a:pt x="102271" y="980353"/>
                </a:lnTo>
                <a:lnTo>
                  <a:pt x="127779" y="1016725"/>
                </a:lnTo>
                <a:lnTo>
                  <a:pt x="155706" y="1051169"/>
                </a:lnTo>
                <a:lnTo>
                  <a:pt x="185927" y="1083564"/>
                </a:lnTo>
                <a:lnTo>
                  <a:pt x="218322" y="1113785"/>
                </a:lnTo>
                <a:lnTo>
                  <a:pt x="252766" y="1141712"/>
                </a:lnTo>
                <a:lnTo>
                  <a:pt x="289138" y="1167220"/>
                </a:lnTo>
                <a:lnTo>
                  <a:pt x="327313" y="1190187"/>
                </a:lnTo>
                <a:lnTo>
                  <a:pt x="367170" y="1210490"/>
                </a:lnTo>
                <a:lnTo>
                  <a:pt x="408586" y="1228007"/>
                </a:lnTo>
                <a:lnTo>
                  <a:pt x="451437" y="1242614"/>
                </a:lnTo>
                <a:lnTo>
                  <a:pt x="495602" y="1254189"/>
                </a:lnTo>
                <a:lnTo>
                  <a:pt x="540957" y="1262608"/>
                </a:lnTo>
                <a:lnTo>
                  <a:pt x="587379" y="1267750"/>
                </a:lnTo>
                <a:lnTo>
                  <a:pt x="634746" y="1269492"/>
                </a:lnTo>
                <a:lnTo>
                  <a:pt x="682112" y="1267750"/>
                </a:lnTo>
                <a:lnTo>
                  <a:pt x="728534" y="1262608"/>
                </a:lnTo>
                <a:lnTo>
                  <a:pt x="773889" y="1254189"/>
                </a:lnTo>
                <a:lnTo>
                  <a:pt x="818054" y="1242614"/>
                </a:lnTo>
                <a:lnTo>
                  <a:pt x="860905" y="1228007"/>
                </a:lnTo>
                <a:lnTo>
                  <a:pt x="902321" y="1210490"/>
                </a:lnTo>
                <a:lnTo>
                  <a:pt x="942178" y="1190187"/>
                </a:lnTo>
                <a:lnTo>
                  <a:pt x="980353" y="1167220"/>
                </a:lnTo>
                <a:lnTo>
                  <a:pt x="1016725" y="1141712"/>
                </a:lnTo>
                <a:lnTo>
                  <a:pt x="1051169" y="1113785"/>
                </a:lnTo>
                <a:lnTo>
                  <a:pt x="1083564" y="1083564"/>
                </a:lnTo>
                <a:lnTo>
                  <a:pt x="1113785" y="1051169"/>
                </a:lnTo>
                <a:lnTo>
                  <a:pt x="1141712" y="1016725"/>
                </a:lnTo>
                <a:lnTo>
                  <a:pt x="1167220" y="980353"/>
                </a:lnTo>
                <a:lnTo>
                  <a:pt x="1190187" y="942178"/>
                </a:lnTo>
                <a:lnTo>
                  <a:pt x="1210490" y="902321"/>
                </a:lnTo>
                <a:lnTo>
                  <a:pt x="1228007" y="860905"/>
                </a:lnTo>
                <a:lnTo>
                  <a:pt x="1242614" y="818054"/>
                </a:lnTo>
                <a:lnTo>
                  <a:pt x="1254189" y="773889"/>
                </a:lnTo>
                <a:lnTo>
                  <a:pt x="1262608" y="728534"/>
                </a:lnTo>
                <a:lnTo>
                  <a:pt x="1267750" y="682112"/>
                </a:lnTo>
                <a:lnTo>
                  <a:pt x="1269491" y="634746"/>
                </a:lnTo>
                <a:lnTo>
                  <a:pt x="1267750" y="587379"/>
                </a:lnTo>
                <a:lnTo>
                  <a:pt x="1262608" y="540957"/>
                </a:lnTo>
                <a:lnTo>
                  <a:pt x="1254189" y="495602"/>
                </a:lnTo>
                <a:lnTo>
                  <a:pt x="1242614" y="451437"/>
                </a:lnTo>
                <a:lnTo>
                  <a:pt x="1228007" y="408586"/>
                </a:lnTo>
                <a:lnTo>
                  <a:pt x="1210490" y="367170"/>
                </a:lnTo>
                <a:lnTo>
                  <a:pt x="1190187" y="327313"/>
                </a:lnTo>
                <a:lnTo>
                  <a:pt x="1167220" y="289138"/>
                </a:lnTo>
                <a:lnTo>
                  <a:pt x="1141712" y="252766"/>
                </a:lnTo>
                <a:lnTo>
                  <a:pt x="1113785" y="218322"/>
                </a:lnTo>
                <a:lnTo>
                  <a:pt x="1083563" y="185927"/>
                </a:lnTo>
                <a:lnTo>
                  <a:pt x="1051169" y="155706"/>
                </a:lnTo>
                <a:lnTo>
                  <a:pt x="1016725" y="127779"/>
                </a:lnTo>
                <a:lnTo>
                  <a:pt x="980353" y="102271"/>
                </a:lnTo>
                <a:lnTo>
                  <a:pt x="942178" y="79304"/>
                </a:lnTo>
                <a:lnTo>
                  <a:pt x="902321" y="59001"/>
                </a:lnTo>
                <a:lnTo>
                  <a:pt x="860905" y="41484"/>
                </a:lnTo>
                <a:lnTo>
                  <a:pt x="818054" y="26877"/>
                </a:lnTo>
                <a:lnTo>
                  <a:pt x="773889" y="15302"/>
                </a:lnTo>
                <a:lnTo>
                  <a:pt x="728534" y="6883"/>
                </a:lnTo>
                <a:lnTo>
                  <a:pt x="682112" y="1741"/>
                </a:lnTo>
                <a:lnTo>
                  <a:pt x="634746" y="0"/>
                </a:lnTo>
                <a:close/>
              </a:path>
            </a:pathLst>
          </a:custGeom>
          <a:solidFill>
            <a:srgbClr val="FF841D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9"/>
          <p:cNvSpPr txBox="1"/>
          <p:nvPr/>
        </p:nvSpPr>
        <p:spPr>
          <a:xfrm>
            <a:off x="5957378" y="2590664"/>
            <a:ext cx="724535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0" dirty="0">
                <a:solidFill>
                  <a:srgbClr val="FFFFFF"/>
                </a:solidFill>
                <a:latin typeface="Segoe UI Light"/>
                <a:cs typeface="Segoe UI Light"/>
              </a:rPr>
              <a:t>Bi</a:t>
            </a:r>
            <a:r>
              <a:rPr sz="1750" b="0" spc="-10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1750" b="0" spc="-5" dirty="0">
                <a:solidFill>
                  <a:srgbClr val="FFFFFF"/>
                </a:solidFill>
                <a:latin typeface="Segoe UI Light"/>
                <a:cs typeface="Segoe UI Light"/>
              </a:rPr>
              <a:t>ding</a:t>
            </a:r>
            <a:endParaRPr sz="1750">
              <a:latin typeface="Segoe UI Light"/>
              <a:cs typeface="Segoe UI Light"/>
            </a:endParaRPr>
          </a:p>
        </p:txBody>
      </p:sp>
      <p:sp>
        <p:nvSpPr>
          <p:cNvPr id="73" name="object 10"/>
          <p:cNvSpPr/>
          <p:nvPr/>
        </p:nvSpPr>
        <p:spPr>
          <a:xfrm>
            <a:off x="2161349" y="2144222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4" h="299085">
                <a:moveTo>
                  <a:pt x="149351" y="0"/>
                </a:moveTo>
                <a:lnTo>
                  <a:pt x="102144" y="7619"/>
                </a:lnTo>
                <a:lnTo>
                  <a:pt x="61145" y="28834"/>
                </a:lnTo>
                <a:lnTo>
                  <a:pt x="28815" y="61173"/>
                </a:lnTo>
                <a:lnTo>
                  <a:pt x="7613" y="102168"/>
                </a:lnTo>
                <a:lnTo>
                  <a:pt x="0" y="149352"/>
                </a:lnTo>
                <a:lnTo>
                  <a:pt x="7613" y="196535"/>
                </a:lnTo>
                <a:lnTo>
                  <a:pt x="28815" y="237530"/>
                </a:lnTo>
                <a:lnTo>
                  <a:pt x="61145" y="269869"/>
                </a:lnTo>
                <a:lnTo>
                  <a:pt x="102144" y="291084"/>
                </a:lnTo>
                <a:lnTo>
                  <a:pt x="149351" y="298704"/>
                </a:lnTo>
                <a:lnTo>
                  <a:pt x="196559" y="291084"/>
                </a:lnTo>
                <a:lnTo>
                  <a:pt x="237558" y="269869"/>
                </a:lnTo>
                <a:lnTo>
                  <a:pt x="269888" y="237530"/>
                </a:lnTo>
                <a:lnTo>
                  <a:pt x="291090" y="196535"/>
                </a:lnTo>
                <a:lnTo>
                  <a:pt x="298704" y="149352"/>
                </a:lnTo>
                <a:lnTo>
                  <a:pt x="291090" y="102168"/>
                </a:lnTo>
                <a:lnTo>
                  <a:pt x="269888" y="61173"/>
                </a:lnTo>
                <a:lnTo>
                  <a:pt x="237558" y="28834"/>
                </a:lnTo>
                <a:lnTo>
                  <a:pt x="196559" y="7619"/>
                </a:lnTo>
                <a:lnTo>
                  <a:pt x="149351" y="0"/>
                </a:lnTo>
                <a:close/>
              </a:path>
            </a:pathLst>
          </a:custGeom>
          <a:solidFill>
            <a:srgbClr val="2A84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1"/>
          <p:cNvSpPr txBox="1"/>
          <p:nvPr/>
        </p:nvSpPr>
        <p:spPr>
          <a:xfrm>
            <a:off x="2251061" y="2160387"/>
            <a:ext cx="107314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0" dirty="0">
                <a:solidFill>
                  <a:srgbClr val="FFFFFF"/>
                </a:solidFill>
                <a:latin typeface="Segoe UI Light"/>
                <a:cs typeface="Segoe UI Light"/>
              </a:rPr>
              <a:t>1</a:t>
            </a:r>
            <a:endParaRPr sz="1800" dirty="0">
              <a:latin typeface="Segoe UI Light"/>
              <a:cs typeface="Segoe UI Light"/>
            </a:endParaRPr>
          </a:p>
        </p:txBody>
      </p:sp>
      <p:sp>
        <p:nvSpPr>
          <p:cNvPr id="75" name="object 12"/>
          <p:cNvSpPr txBox="1"/>
          <p:nvPr/>
        </p:nvSpPr>
        <p:spPr>
          <a:xfrm>
            <a:off x="2504349" y="2182867"/>
            <a:ext cx="2695473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it-IT" sz="1400" b="0" spc="-5" dirty="0">
                <a:latin typeface="Segoe UI Light"/>
                <a:cs typeface="Segoe UI Light"/>
              </a:rPr>
              <a:t>Scatenata notifica</a:t>
            </a:r>
            <a:r>
              <a:rPr sz="1400" b="0" spc="-5" dirty="0">
                <a:latin typeface="Segoe UI Light"/>
                <a:cs typeface="Segoe UI Light"/>
              </a:rPr>
              <a:t> </a:t>
            </a:r>
            <a:r>
              <a:rPr sz="1400" b="0" dirty="0">
                <a:latin typeface="Segoe UI Light"/>
                <a:cs typeface="Segoe UI Light"/>
              </a:rPr>
              <a:t>PropertyChange</a:t>
            </a:r>
            <a:endParaRPr sz="1400" dirty="0">
              <a:latin typeface="Segoe UI Light"/>
              <a:cs typeface="Segoe UI Light"/>
            </a:endParaRPr>
          </a:p>
        </p:txBody>
      </p:sp>
      <p:sp>
        <p:nvSpPr>
          <p:cNvPr id="76" name="object 13"/>
          <p:cNvSpPr/>
          <p:nvPr/>
        </p:nvSpPr>
        <p:spPr>
          <a:xfrm>
            <a:off x="5925012" y="1487052"/>
            <a:ext cx="280670" cy="299085"/>
          </a:xfrm>
          <a:custGeom>
            <a:avLst/>
            <a:gdLst/>
            <a:ahLst/>
            <a:cxnLst/>
            <a:rect l="l" t="t" r="r" b="b"/>
            <a:pathLst>
              <a:path w="280670" h="299085">
                <a:moveTo>
                  <a:pt x="140208" y="0"/>
                </a:moveTo>
                <a:lnTo>
                  <a:pt x="95877" y="7613"/>
                </a:lnTo>
                <a:lnTo>
                  <a:pt x="57387" y="28815"/>
                </a:lnTo>
                <a:lnTo>
                  <a:pt x="27041" y="61145"/>
                </a:lnTo>
                <a:lnTo>
                  <a:pt x="7144" y="102144"/>
                </a:lnTo>
                <a:lnTo>
                  <a:pt x="0" y="149351"/>
                </a:lnTo>
                <a:lnTo>
                  <a:pt x="7144" y="196559"/>
                </a:lnTo>
                <a:lnTo>
                  <a:pt x="27041" y="237558"/>
                </a:lnTo>
                <a:lnTo>
                  <a:pt x="57387" y="269888"/>
                </a:lnTo>
                <a:lnTo>
                  <a:pt x="95877" y="291090"/>
                </a:lnTo>
                <a:lnTo>
                  <a:pt x="140208" y="298703"/>
                </a:lnTo>
                <a:lnTo>
                  <a:pt x="184538" y="291090"/>
                </a:lnTo>
                <a:lnTo>
                  <a:pt x="223028" y="269888"/>
                </a:lnTo>
                <a:lnTo>
                  <a:pt x="253374" y="237558"/>
                </a:lnTo>
                <a:lnTo>
                  <a:pt x="273271" y="196559"/>
                </a:lnTo>
                <a:lnTo>
                  <a:pt x="280416" y="149351"/>
                </a:lnTo>
                <a:lnTo>
                  <a:pt x="273271" y="102144"/>
                </a:lnTo>
                <a:lnTo>
                  <a:pt x="253374" y="61145"/>
                </a:lnTo>
                <a:lnTo>
                  <a:pt x="223028" y="28815"/>
                </a:lnTo>
                <a:lnTo>
                  <a:pt x="184538" y="7613"/>
                </a:lnTo>
                <a:lnTo>
                  <a:pt x="140208" y="0"/>
                </a:lnTo>
                <a:close/>
              </a:path>
            </a:pathLst>
          </a:custGeom>
          <a:solidFill>
            <a:srgbClr val="2A84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14"/>
          <p:cNvSpPr txBox="1"/>
          <p:nvPr/>
        </p:nvSpPr>
        <p:spPr>
          <a:xfrm>
            <a:off x="5988495" y="1484621"/>
            <a:ext cx="220218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5430" algn="l"/>
              </a:tabLst>
            </a:pPr>
            <a:r>
              <a:rPr sz="2700" b="0" baseline="-6172" dirty="0">
                <a:solidFill>
                  <a:srgbClr val="FFFFFF"/>
                </a:solidFill>
                <a:latin typeface="Segoe UI Light"/>
                <a:cs typeface="Segoe UI Light"/>
              </a:rPr>
              <a:t>2	</a:t>
            </a:r>
            <a:r>
              <a:rPr lang="it-IT" sz="1400" b="0" dirty="0">
                <a:latin typeface="Segoe UI Light"/>
                <a:cs typeface="Segoe UI Light"/>
              </a:rPr>
              <a:t>Il B</a:t>
            </a:r>
            <a:r>
              <a:rPr sz="1400" b="0" dirty="0">
                <a:latin typeface="Segoe UI Light"/>
                <a:cs typeface="Segoe UI Light"/>
              </a:rPr>
              <a:t>inding </a:t>
            </a:r>
            <a:r>
              <a:rPr lang="it-IT" sz="1400" b="0" spc="-5" dirty="0">
                <a:latin typeface="Segoe UI Light"/>
                <a:cs typeface="Segoe UI Light"/>
              </a:rPr>
              <a:t>legge il valore    </a:t>
            </a:r>
          </a:p>
          <a:p>
            <a:pPr marL="12700">
              <a:lnSpc>
                <a:spcPct val="100000"/>
              </a:lnSpc>
              <a:tabLst>
                <a:tab pos="265430" algn="l"/>
              </a:tabLst>
            </a:pPr>
            <a:r>
              <a:rPr lang="it-IT" sz="1400" spc="-5" dirty="0">
                <a:latin typeface="Segoe UI Light"/>
                <a:cs typeface="Segoe UI Light"/>
              </a:rPr>
              <a:t>     </a:t>
            </a:r>
            <a:r>
              <a:rPr lang="it-IT" sz="1400" b="0" spc="-5" dirty="0">
                <a:latin typeface="Segoe UI Light"/>
                <a:cs typeface="Segoe UI Light"/>
              </a:rPr>
              <a:t>della nuova proprietà</a:t>
            </a:r>
            <a:endParaRPr sz="1400" dirty="0">
              <a:latin typeface="Segoe UI Light"/>
              <a:cs typeface="Segoe UI Light"/>
            </a:endParaRPr>
          </a:p>
        </p:txBody>
      </p:sp>
      <p:sp>
        <p:nvSpPr>
          <p:cNvPr id="78" name="object 15"/>
          <p:cNvSpPr/>
          <p:nvPr/>
        </p:nvSpPr>
        <p:spPr>
          <a:xfrm>
            <a:off x="7541685" y="3067677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80">
                <a:moveTo>
                  <a:pt x="148589" y="0"/>
                </a:moveTo>
                <a:lnTo>
                  <a:pt x="101632" y="7577"/>
                </a:lnTo>
                <a:lnTo>
                  <a:pt x="60844" y="28675"/>
                </a:lnTo>
                <a:lnTo>
                  <a:pt x="28675" y="60844"/>
                </a:lnTo>
                <a:lnTo>
                  <a:pt x="7577" y="101632"/>
                </a:lnTo>
                <a:lnTo>
                  <a:pt x="0" y="148590"/>
                </a:lnTo>
                <a:lnTo>
                  <a:pt x="7577" y="195547"/>
                </a:lnTo>
                <a:lnTo>
                  <a:pt x="28675" y="236335"/>
                </a:lnTo>
                <a:lnTo>
                  <a:pt x="60844" y="268504"/>
                </a:lnTo>
                <a:lnTo>
                  <a:pt x="101632" y="289602"/>
                </a:lnTo>
                <a:lnTo>
                  <a:pt x="148589" y="297180"/>
                </a:lnTo>
                <a:lnTo>
                  <a:pt x="195547" y="289602"/>
                </a:lnTo>
                <a:lnTo>
                  <a:pt x="236335" y="268504"/>
                </a:lnTo>
                <a:lnTo>
                  <a:pt x="268504" y="236335"/>
                </a:lnTo>
                <a:lnTo>
                  <a:pt x="289602" y="195547"/>
                </a:lnTo>
                <a:lnTo>
                  <a:pt x="297179" y="148590"/>
                </a:lnTo>
                <a:lnTo>
                  <a:pt x="289602" y="101632"/>
                </a:lnTo>
                <a:lnTo>
                  <a:pt x="268504" y="60844"/>
                </a:lnTo>
                <a:lnTo>
                  <a:pt x="236335" y="28675"/>
                </a:lnTo>
                <a:lnTo>
                  <a:pt x="195547" y="7577"/>
                </a:lnTo>
                <a:lnTo>
                  <a:pt x="148589" y="0"/>
                </a:lnTo>
                <a:close/>
              </a:path>
            </a:pathLst>
          </a:custGeom>
          <a:solidFill>
            <a:srgbClr val="2A84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16"/>
          <p:cNvSpPr txBox="1"/>
          <p:nvPr/>
        </p:nvSpPr>
        <p:spPr>
          <a:xfrm>
            <a:off x="7624127" y="3082571"/>
            <a:ext cx="14351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0" dirty="0">
                <a:solidFill>
                  <a:srgbClr val="FFFFFF"/>
                </a:solidFill>
                <a:latin typeface="Segoe UI Light"/>
                <a:cs typeface="Segoe UI Light"/>
              </a:rPr>
              <a:t>3</a:t>
            </a:r>
            <a:endParaRPr sz="1800" dirty="0">
              <a:latin typeface="Segoe UI Light"/>
              <a:cs typeface="Segoe UI Light"/>
            </a:endParaRPr>
          </a:p>
        </p:txBody>
      </p:sp>
      <p:sp>
        <p:nvSpPr>
          <p:cNvPr id="80" name="object 17"/>
          <p:cNvSpPr txBox="1"/>
          <p:nvPr/>
        </p:nvSpPr>
        <p:spPr>
          <a:xfrm>
            <a:off x="7895652" y="3082155"/>
            <a:ext cx="287820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it-IT" sz="1400" b="0" dirty="0">
                <a:latin typeface="Segoe UI Light"/>
                <a:cs typeface="Segoe UI Light"/>
              </a:rPr>
              <a:t>Il </a:t>
            </a:r>
            <a:r>
              <a:rPr sz="1400" b="0" dirty="0">
                <a:latin typeface="Segoe UI Light"/>
                <a:cs typeface="Segoe UI Light"/>
              </a:rPr>
              <a:t>Binding</a:t>
            </a:r>
            <a:r>
              <a:rPr lang="it-IT" sz="1400" b="0" dirty="0">
                <a:latin typeface="Segoe UI Light"/>
                <a:cs typeface="Segoe UI Light"/>
              </a:rPr>
              <a:t> aggiorna la proprietà Target</a:t>
            </a:r>
            <a:endParaRPr sz="1400" dirty="0">
              <a:latin typeface="Segoe UI Light"/>
              <a:cs typeface="Segoe UI Light"/>
            </a:endParaRPr>
          </a:p>
        </p:txBody>
      </p:sp>
      <p:sp>
        <p:nvSpPr>
          <p:cNvPr id="81" name="object 18"/>
          <p:cNvSpPr txBox="1"/>
          <p:nvPr/>
        </p:nvSpPr>
        <p:spPr>
          <a:xfrm>
            <a:off x="2066860" y="2574280"/>
            <a:ext cx="3112135" cy="247504"/>
          </a:xfrm>
          <a:prstGeom prst="rect">
            <a:avLst/>
          </a:prstGeom>
          <a:ln w="9144">
            <a:solidFill>
              <a:srgbClr val="5F6D6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250"/>
              </a:spcBef>
            </a:pPr>
            <a:r>
              <a:rPr sz="1400" dirty="0">
                <a:latin typeface="Consolas"/>
                <a:cs typeface="Consolas"/>
              </a:rPr>
              <a:t>p.</a:t>
            </a:r>
            <a:r>
              <a:rPr lang="it-IT" sz="1400" dirty="0">
                <a:latin typeface="Consolas"/>
                <a:cs typeface="Consolas"/>
              </a:rPr>
              <a:t>Name</a:t>
            </a:r>
            <a:r>
              <a:rPr sz="1400" dirty="0">
                <a:latin typeface="Consolas"/>
                <a:cs typeface="Consolas"/>
              </a:rPr>
              <a:t> =</a:t>
            </a:r>
            <a:r>
              <a:rPr sz="1400" spc="25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it-IT" sz="1400" dirty="0">
                <a:solidFill>
                  <a:srgbClr val="A21515"/>
                </a:solidFill>
                <a:latin typeface="Consolas"/>
                <a:cs typeface="Consolas"/>
              </a:rPr>
              <a:t>Jerry</a:t>
            </a:r>
            <a:r>
              <a:rPr sz="1400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400" dirty="0">
                <a:latin typeface="Consolas"/>
                <a:cs typeface="Consolas"/>
              </a:rPr>
              <a:t>;</a:t>
            </a:r>
          </a:p>
        </p:txBody>
      </p:sp>
      <p:sp>
        <p:nvSpPr>
          <p:cNvPr id="82" name="object 19"/>
          <p:cNvSpPr/>
          <p:nvPr/>
        </p:nvSpPr>
        <p:spPr>
          <a:xfrm>
            <a:off x="5105716" y="2106425"/>
            <a:ext cx="384098" cy="417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20"/>
          <p:cNvSpPr/>
          <p:nvPr/>
        </p:nvSpPr>
        <p:spPr>
          <a:xfrm>
            <a:off x="5152960" y="2130796"/>
            <a:ext cx="294640" cy="327660"/>
          </a:xfrm>
          <a:custGeom>
            <a:avLst/>
            <a:gdLst/>
            <a:ahLst/>
            <a:cxnLst/>
            <a:rect l="l" t="t" r="r" b="b"/>
            <a:pathLst>
              <a:path w="294639" h="327660">
                <a:moveTo>
                  <a:pt x="178815" y="0"/>
                </a:moveTo>
                <a:lnTo>
                  <a:pt x="118999" y="92202"/>
                </a:lnTo>
                <a:lnTo>
                  <a:pt x="143637" y="103124"/>
                </a:lnTo>
                <a:lnTo>
                  <a:pt x="68452" y="182118"/>
                </a:lnTo>
                <a:lnTo>
                  <a:pt x="93090" y="195325"/>
                </a:lnTo>
                <a:lnTo>
                  <a:pt x="0" y="327660"/>
                </a:lnTo>
                <a:lnTo>
                  <a:pt x="157734" y="226314"/>
                </a:lnTo>
                <a:lnTo>
                  <a:pt x="127762" y="212217"/>
                </a:lnTo>
                <a:lnTo>
                  <a:pt x="225805" y="147193"/>
                </a:lnTo>
                <a:lnTo>
                  <a:pt x="190626" y="127127"/>
                </a:lnTo>
                <a:lnTo>
                  <a:pt x="294132" y="59055"/>
                </a:lnTo>
                <a:lnTo>
                  <a:pt x="17881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21"/>
          <p:cNvSpPr/>
          <p:nvPr/>
        </p:nvSpPr>
        <p:spPr>
          <a:xfrm>
            <a:off x="5152960" y="2130796"/>
            <a:ext cx="294640" cy="327660"/>
          </a:xfrm>
          <a:custGeom>
            <a:avLst/>
            <a:gdLst/>
            <a:ahLst/>
            <a:cxnLst/>
            <a:rect l="l" t="t" r="r" b="b"/>
            <a:pathLst>
              <a:path w="294639" h="327660">
                <a:moveTo>
                  <a:pt x="178815" y="0"/>
                </a:moveTo>
                <a:lnTo>
                  <a:pt x="118999" y="92202"/>
                </a:lnTo>
                <a:lnTo>
                  <a:pt x="143637" y="103124"/>
                </a:lnTo>
                <a:lnTo>
                  <a:pt x="68452" y="182118"/>
                </a:lnTo>
                <a:lnTo>
                  <a:pt x="93090" y="195325"/>
                </a:lnTo>
                <a:lnTo>
                  <a:pt x="0" y="327660"/>
                </a:lnTo>
                <a:lnTo>
                  <a:pt x="157734" y="226314"/>
                </a:lnTo>
                <a:lnTo>
                  <a:pt x="127762" y="212217"/>
                </a:lnTo>
                <a:lnTo>
                  <a:pt x="225805" y="147193"/>
                </a:lnTo>
                <a:lnTo>
                  <a:pt x="190626" y="127127"/>
                </a:lnTo>
                <a:lnTo>
                  <a:pt x="294132" y="59055"/>
                </a:lnTo>
                <a:lnTo>
                  <a:pt x="178815" y="0"/>
                </a:lnTo>
                <a:close/>
              </a:path>
            </a:pathLst>
          </a:custGeom>
          <a:ln w="9144">
            <a:solidFill>
              <a:srgbClr val="94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22"/>
          <p:cNvSpPr/>
          <p:nvPr/>
        </p:nvSpPr>
        <p:spPr>
          <a:xfrm>
            <a:off x="5179631" y="2669403"/>
            <a:ext cx="505459" cy="120650"/>
          </a:xfrm>
          <a:custGeom>
            <a:avLst/>
            <a:gdLst/>
            <a:ahLst/>
            <a:cxnLst/>
            <a:rect l="l" t="t" r="r" b="b"/>
            <a:pathLst>
              <a:path w="505460" h="120650">
                <a:moveTo>
                  <a:pt x="402081" y="0"/>
                </a:moveTo>
                <a:lnTo>
                  <a:pt x="394207" y="2032"/>
                </a:lnTo>
                <a:lnTo>
                  <a:pt x="390525" y="8255"/>
                </a:lnTo>
                <a:lnTo>
                  <a:pt x="386968" y="14351"/>
                </a:lnTo>
                <a:lnTo>
                  <a:pt x="389000" y="22352"/>
                </a:lnTo>
                <a:lnTo>
                  <a:pt x="395223" y="25908"/>
                </a:lnTo>
                <a:lnTo>
                  <a:pt x="431529" y="47180"/>
                </a:lnTo>
                <a:lnTo>
                  <a:pt x="479425" y="47243"/>
                </a:lnTo>
                <a:lnTo>
                  <a:pt x="479425" y="73152"/>
                </a:lnTo>
                <a:lnTo>
                  <a:pt x="431398" y="73152"/>
                </a:lnTo>
                <a:lnTo>
                  <a:pt x="388873" y="97790"/>
                </a:lnTo>
                <a:lnTo>
                  <a:pt x="386841" y="105791"/>
                </a:lnTo>
                <a:lnTo>
                  <a:pt x="390397" y="111887"/>
                </a:lnTo>
                <a:lnTo>
                  <a:pt x="394080" y="118110"/>
                </a:lnTo>
                <a:lnTo>
                  <a:pt x="401954" y="120268"/>
                </a:lnTo>
                <a:lnTo>
                  <a:pt x="482817" y="73152"/>
                </a:lnTo>
                <a:lnTo>
                  <a:pt x="479425" y="73152"/>
                </a:lnTo>
                <a:lnTo>
                  <a:pt x="482927" y="73088"/>
                </a:lnTo>
                <a:lnTo>
                  <a:pt x="505078" y="60198"/>
                </a:lnTo>
                <a:lnTo>
                  <a:pt x="408304" y="3556"/>
                </a:lnTo>
                <a:lnTo>
                  <a:pt x="402081" y="0"/>
                </a:lnTo>
                <a:close/>
              </a:path>
              <a:path w="505460" h="120650">
                <a:moveTo>
                  <a:pt x="453725" y="60185"/>
                </a:moveTo>
                <a:lnTo>
                  <a:pt x="431507" y="73088"/>
                </a:lnTo>
                <a:lnTo>
                  <a:pt x="479425" y="73152"/>
                </a:lnTo>
                <a:lnTo>
                  <a:pt x="479425" y="71374"/>
                </a:lnTo>
                <a:lnTo>
                  <a:pt x="472820" y="71374"/>
                </a:lnTo>
                <a:lnTo>
                  <a:pt x="453725" y="60185"/>
                </a:lnTo>
                <a:close/>
              </a:path>
              <a:path w="505460" h="120650">
                <a:moveTo>
                  <a:pt x="0" y="46609"/>
                </a:moveTo>
                <a:lnTo>
                  <a:pt x="0" y="72517"/>
                </a:lnTo>
                <a:lnTo>
                  <a:pt x="431507" y="73088"/>
                </a:lnTo>
                <a:lnTo>
                  <a:pt x="453725" y="60185"/>
                </a:lnTo>
                <a:lnTo>
                  <a:pt x="431529" y="47180"/>
                </a:lnTo>
                <a:lnTo>
                  <a:pt x="0" y="46609"/>
                </a:lnTo>
                <a:close/>
              </a:path>
              <a:path w="505460" h="120650">
                <a:moveTo>
                  <a:pt x="472947" y="49022"/>
                </a:moveTo>
                <a:lnTo>
                  <a:pt x="453725" y="60185"/>
                </a:lnTo>
                <a:lnTo>
                  <a:pt x="472820" y="71374"/>
                </a:lnTo>
                <a:lnTo>
                  <a:pt x="472947" y="49022"/>
                </a:lnTo>
                <a:close/>
              </a:path>
              <a:path w="505460" h="120650">
                <a:moveTo>
                  <a:pt x="479425" y="49022"/>
                </a:moveTo>
                <a:lnTo>
                  <a:pt x="472947" y="49022"/>
                </a:lnTo>
                <a:lnTo>
                  <a:pt x="472820" y="71374"/>
                </a:lnTo>
                <a:lnTo>
                  <a:pt x="479425" y="71374"/>
                </a:lnTo>
                <a:lnTo>
                  <a:pt x="479425" y="49022"/>
                </a:lnTo>
                <a:close/>
              </a:path>
              <a:path w="505460" h="120650">
                <a:moveTo>
                  <a:pt x="431529" y="47180"/>
                </a:moveTo>
                <a:lnTo>
                  <a:pt x="453725" y="60185"/>
                </a:lnTo>
                <a:lnTo>
                  <a:pt x="472947" y="49022"/>
                </a:lnTo>
                <a:lnTo>
                  <a:pt x="479425" y="49022"/>
                </a:lnTo>
                <a:lnTo>
                  <a:pt x="479425" y="47243"/>
                </a:lnTo>
                <a:lnTo>
                  <a:pt x="431529" y="47180"/>
                </a:lnTo>
                <a:close/>
              </a:path>
            </a:pathLst>
          </a:custGeom>
          <a:solidFill>
            <a:srgbClr val="A239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23"/>
          <p:cNvSpPr/>
          <p:nvPr/>
        </p:nvSpPr>
        <p:spPr>
          <a:xfrm>
            <a:off x="6955090" y="2671181"/>
            <a:ext cx="772795" cy="120650"/>
          </a:xfrm>
          <a:custGeom>
            <a:avLst/>
            <a:gdLst/>
            <a:ahLst/>
            <a:cxnLst/>
            <a:rect l="l" t="t" r="r" b="b"/>
            <a:pathLst>
              <a:path w="772795" h="120650">
                <a:moveTo>
                  <a:pt x="698566" y="73234"/>
                </a:moveTo>
                <a:lnTo>
                  <a:pt x="656082" y="97789"/>
                </a:lnTo>
                <a:lnTo>
                  <a:pt x="654050" y="105790"/>
                </a:lnTo>
                <a:lnTo>
                  <a:pt x="657606" y="111887"/>
                </a:lnTo>
                <a:lnTo>
                  <a:pt x="661162" y="118110"/>
                </a:lnTo>
                <a:lnTo>
                  <a:pt x="669036" y="120268"/>
                </a:lnTo>
                <a:lnTo>
                  <a:pt x="750044" y="73406"/>
                </a:lnTo>
                <a:lnTo>
                  <a:pt x="698566" y="73234"/>
                </a:lnTo>
                <a:close/>
              </a:path>
              <a:path w="772795" h="120650">
                <a:moveTo>
                  <a:pt x="720997" y="60244"/>
                </a:moveTo>
                <a:lnTo>
                  <a:pt x="698566" y="73234"/>
                </a:lnTo>
                <a:lnTo>
                  <a:pt x="746633" y="73406"/>
                </a:lnTo>
                <a:lnTo>
                  <a:pt x="746642" y="71500"/>
                </a:lnTo>
                <a:lnTo>
                  <a:pt x="740156" y="71500"/>
                </a:lnTo>
                <a:lnTo>
                  <a:pt x="720997" y="60244"/>
                </a:lnTo>
                <a:close/>
              </a:path>
              <a:path w="772795" h="120650">
                <a:moveTo>
                  <a:pt x="669544" y="0"/>
                </a:moveTo>
                <a:lnTo>
                  <a:pt x="661543" y="2031"/>
                </a:lnTo>
                <a:lnTo>
                  <a:pt x="657987" y="8255"/>
                </a:lnTo>
                <a:lnTo>
                  <a:pt x="654304" y="14350"/>
                </a:lnTo>
                <a:lnTo>
                  <a:pt x="656336" y="22351"/>
                </a:lnTo>
                <a:lnTo>
                  <a:pt x="662559" y="25907"/>
                </a:lnTo>
                <a:lnTo>
                  <a:pt x="699013" y="47327"/>
                </a:lnTo>
                <a:lnTo>
                  <a:pt x="746760" y="47498"/>
                </a:lnTo>
                <a:lnTo>
                  <a:pt x="746633" y="73406"/>
                </a:lnTo>
                <a:lnTo>
                  <a:pt x="750044" y="73406"/>
                </a:lnTo>
                <a:lnTo>
                  <a:pt x="772413" y="60451"/>
                </a:lnTo>
                <a:lnTo>
                  <a:pt x="669544" y="0"/>
                </a:lnTo>
                <a:close/>
              </a:path>
              <a:path w="772795" h="120650">
                <a:moveTo>
                  <a:pt x="0" y="44831"/>
                </a:moveTo>
                <a:lnTo>
                  <a:pt x="0" y="70738"/>
                </a:lnTo>
                <a:lnTo>
                  <a:pt x="698566" y="73234"/>
                </a:lnTo>
                <a:lnTo>
                  <a:pt x="720997" y="60244"/>
                </a:lnTo>
                <a:lnTo>
                  <a:pt x="699013" y="47327"/>
                </a:lnTo>
                <a:lnTo>
                  <a:pt x="0" y="44831"/>
                </a:lnTo>
                <a:close/>
              </a:path>
              <a:path w="772795" h="120650">
                <a:moveTo>
                  <a:pt x="740156" y="49149"/>
                </a:moveTo>
                <a:lnTo>
                  <a:pt x="720997" y="60244"/>
                </a:lnTo>
                <a:lnTo>
                  <a:pt x="740156" y="71500"/>
                </a:lnTo>
                <a:lnTo>
                  <a:pt x="740156" y="49149"/>
                </a:lnTo>
                <a:close/>
              </a:path>
              <a:path w="772795" h="120650">
                <a:moveTo>
                  <a:pt x="746751" y="49149"/>
                </a:moveTo>
                <a:lnTo>
                  <a:pt x="740156" y="49149"/>
                </a:lnTo>
                <a:lnTo>
                  <a:pt x="740156" y="71500"/>
                </a:lnTo>
                <a:lnTo>
                  <a:pt x="746642" y="71500"/>
                </a:lnTo>
                <a:lnTo>
                  <a:pt x="746751" y="49149"/>
                </a:lnTo>
                <a:close/>
              </a:path>
              <a:path w="772795" h="120650">
                <a:moveTo>
                  <a:pt x="699013" y="47327"/>
                </a:moveTo>
                <a:lnTo>
                  <a:pt x="720997" y="60244"/>
                </a:lnTo>
                <a:lnTo>
                  <a:pt x="740156" y="49149"/>
                </a:lnTo>
                <a:lnTo>
                  <a:pt x="746751" y="49149"/>
                </a:lnTo>
                <a:lnTo>
                  <a:pt x="746760" y="47498"/>
                </a:lnTo>
                <a:lnTo>
                  <a:pt x="699013" y="47327"/>
                </a:lnTo>
                <a:close/>
              </a:path>
            </a:pathLst>
          </a:custGeom>
          <a:solidFill>
            <a:srgbClr val="A239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24"/>
          <p:cNvSpPr/>
          <p:nvPr/>
        </p:nvSpPr>
        <p:spPr>
          <a:xfrm rot="562406" flipV="1">
            <a:off x="3439330" y="1607205"/>
            <a:ext cx="2764790" cy="723900"/>
          </a:xfrm>
          <a:custGeom>
            <a:avLst/>
            <a:gdLst/>
            <a:ahLst/>
            <a:cxnLst/>
            <a:rect l="l" t="t" r="r" b="b"/>
            <a:pathLst>
              <a:path w="2764790" h="723900">
                <a:moveTo>
                  <a:pt x="2735479" y="491759"/>
                </a:moveTo>
                <a:lnTo>
                  <a:pt x="2705989" y="518921"/>
                </a:lnTo>
                <a:lnTo>
                  <a:pt x="2694813" y="525525"/>
                </a:lnTo>
                <a:lnTo>
                  <a:pt x="2707386" y="548182"/>
                </a:lnTo>
                <a:lnTo>
                  <a:pt x="2743327" y="522985"/>
                </a:lnTo>
                <a:lnTo>
                  <a:pt x="2757932" y="504697"/>
                </a:lnTo>
                <a:lnTo>
                  <a:pt x="2758313" y="504189"/>
                </a:lnTo>
                <a:lnTo>
                  <a:pt x="2758566" y="503681"/>
                </a:lnTo>
                <a:lnTo>
                  <a:pt x="2761741" y="496061"/>
                </a:lnTo>
                <a:lnTo>
                  <a:pt x="2762721" y="492632"/>
                </a:lnTo>
                <a:lnTo>
                  <a:pt x="2735072" y="492632"/>
                </a:lnTo>
                <a:lnTo>
                  <a:pt x="2735479" y="491759"/>
                </a:lnTo>
                <a:close/>
              </a:path>
              <a:path w="2764790" h="723900">
                <a:moveTo>
                  <a:pt x="2735961" y="490981"/>
                </a:moveTo>
                <a:lnTo>
                  <a:pt x="2735479" y="491759"/>
                </a:lnTo>
                <a:lnTo>
                  <a:pt x="2735072" y="492632"/>
                </a:lnTo>
                <a:lnTo>
                  <a:pt x="2735961" y="490981"/>
                </a:lnTo>
                <a:close/>
              </a:path>
              <a:path w="2764790" h="723900">
                <a:moveTo>
                  <a:pt x="2763193" y="490981"/>
                </a:moveTo>
                <a:lnTo>
                  <a:pt x="2735961" y="490981"/>
                </a:lnTo>
                <a:lnTo>
                  <a:pt x="2735072" y="492632"/>
                </a:lnTo>
                <a:lnTo>
                  <a:pt x="2762721" y="492632"/>
                </a:lnTo>
                <a:lnTo>
                  <a:pt x="2763193" y="490981"/>
                </a:lnTo>
                <a:close/>
              </a:path>
              <a:path w="2764790" h="723900">
                <a:moveTo>
                  <a:pt x="2738095" y="484462"/>
                </a:moveTo>
                <a:lnTo>
                  <a:pt x="2736850" y="488822"/>
                </a:lnTo>
                <a:lnTo>
                  <a:pt x="2735479" y="491759"/>
                </a:lnTo>
                <a:lnTo>
                  <a:pt x="2735961" y="490981"/>
                </a:lnTo>
                <a:lnTo>
                  <a:pt x="2763193" y="490981"/>
                </a:lnTo>
                <a:lnTo>
                  <a:pt x="2763520" y="489838"/>
                </a:lnTo>
                <a:lnTo>
                  <a:pt x="2763774" y="488314"/>
                </a:lnTo>
                <a:lnTo>
                  <a:pt x="2764003" y="485901"/>
                </a:lnTo>
                <a:lnTo>
                  <a:pt x="2737992" y="485901"/>
                </a:lnTo>
                <a:lnTo>
                  <a:pt x="2738095" y="484462"/>
                </a:lnTo>
                <a:close/>
              </a:path>
              <a:path w="2764790" h="723900">
                <a:moveTo>
                  <a:pt x="2738374" y="483488"/>
                </a:moveTo>
                <a:lnTo>
                  <a:pt x="2738095" y="484462"/>
                </a:lnTo>
                <a:lnTo>
                  <a:pt x="2737992" y="485901"/>
                </a:lnTo>
                <a:lnTo>
                  <a:pt x="2738374" y="483488"/>
                </a:lnTo>
                <a:close/>
              </a:path>
              <a:path w="2764790" h="723900">
                <a:moveTo>
                  <a:pt x="2764233" y="483488"/>
                </a:moveTo>
                <a:lnTo>
                  <a:pt x="2738374" y="483488"/>
                </a:lnTo>
                <a:lnTo>
                  <a:pt x="2737992" y="485901"/>
                </a:lnTo>
                <a:lnTo>
                  <a:pt x="2764003" y="485901"/>
                </a:lnTo>
                <a:lnTo>
                  <a:pt x="2764233" y="483488"/>
                </a:lnTo>
                <a:close/>
              </a:path>
              <a:path w="2764790" h="723900">
                <a:moveTo>
                  <a:pt x="2738374" y="480567"/>
                </a:moveTo>
                <a:lnTo>
                  <a:pt x="2738095" y="484462"/>
                </a:lnTo>
                <a:lnTo>
                  <a:pt x="2738374" y="483488"/>
                </a:lnTo>
                <a:lnTo>
                  <a:pt x="2764233" y="483488"/>
                </a:lnTo>
                <a:lnTo>
                  <a:pt x="2764282" y="482980"/>
                </a:lnTo>
                <a:lnTo>
                  <a:pt x="2738374" y="480567"/>
                </a:lnTo>
                <a:close/>
              </a:path>
              <a:path w="2764790" h="723900">
                <a:moveTo>
                  <a:pt x="2672461" y="536651"/>
                </a:moveTo>
                <a:lnTo>
                  <a:pt x="2630932" y="553567"/>
                </a:lnTo>
                <a:lnTo>
                  <a:pt x="2601467" y="563638"/>
                </a:lnTo>
                <a:lnTo>
                  <a:pt x="2609215" y="588378"/>
                </a:lnTo>
                <a:lnTo>
                  <a:pt x="2653791" y="572681"/>
                </a:lnTo>
                <a:lnTo>
                  <a:pt x="2683383" y="560171"/>
                </a:lnTo>
                <a:lnTo>
                  <a:pt x="2672461" y="536651"/>
                </a:lnTo>
                <a:close/>
              </a:path>
              <a:path w="2764790" h="723900">
                <a:moveTo>
                  <a:pt x="2576829" y="571157"/>
                </a:moveTo>
                <a:lnTo>
                  <a:pt x="2570734" y="572985"/>
                </a:lnTo>
                <a:lnTo>
                  <a:pt x="2553842" y="577811"/>
                </a:lnTo>
                <a:lnTo>
                  <a:pt x="2536443" y="582523"/>
                </a:lnTo>
                <a:lnTo>
                  <a:pt x="2502408" y="591032"/>
                </a:lnTo>
                <a:lnTo>
                  <a:pt x="2508504" y="616191"/>
                </a:lnTo>
                <a:lnTo>
                  <a:pt x="2524633" y="612254"/>
                </a:lnTo>
                <a:lnTo>
                  <a:pt x="2543175" y="607529"/>
                </a:lnTo>
                <a:lnTo>
                  <a:pt x="2560954" y="602716"/>
                </a:lnTo>
                <a:lnTo>
                  <a:pt x="2584196" y="595985"/>
                </a:lnTo>
                <a:lnTo>
                  <a:pt x="2576829" y="571157"/>
                </a:lnTo>
                <a:close/>
              </a:path>
              <a:path w="2764790" h="723900">
                <a:moveTo>
                  <a:pt x="2477389" y="596874"/>
                </a:moveTo>
                <a:lnTo>
                  <a:pt x="2439289" y="605218"/>
                </a:lnTo>
                <a:lnTo>
                  <a:pt x="2417953" y="609574"/>
                </a:lnTo>
                <a:lnTo>
                  <a:pt x="2401697" y="612698"/>
                </a:lnTo>
                <a:lnTo>
                  <a:pt x="2406650" y="638136"/>
                </a:lnTo>
                <a:lnTo>
                  <a:pt x="2423287" y="634961"/>
                </a:lnTo>
                <a:lnTo>
                  <a:pt x="2465578" y="626059"/>
                </a:lnTo>
                <a:lnTo>
                  <a:pt x="2483104" y="622172"/>
                </a:lnTo>
                <a:lnTo>
                  <a:pt x="2477389" y="596874"/>
                </a:lnTo>
                <a:close/>
              </a:path>
              <a:path w="2764790" h="723900">
                <a:moveTo>
                  <a:pt x="2376297" y="617562"/>
                </a:moveTo>
                <a:lnTo>
                  <a:pt x="2373884" y="618020"/>
                </a:lnTo>
                <a:lnTo>
                  <a:pt x="2327655" y="626186"/>
                </a:lnTo>
                <a:lnTo>
                  <a:pt x="2299970" y="630694"/>
                </a:lnTo>
                <a:lnTo>
                  <a:pt x="2304161" y="656272"/>
                </a:lnTo>
                <a:lnTo>
                  <a:pt x="2332228" y="651687"/>
                </a:lnTo>
                <a:lnTo>
                  <a:pt x="2378710" y="643470"/>
                </a:lnTo>
                <a:lnTo>
                  <a:pt x="2381123" y="643013"/>
                </a:lnTo>
                <a:lnTo>
                  <a:pt x="2376297" y="617562"/>
                </a:lnTo>
                <a:close/>
              </a:path>
              <a:path w="2764790" h="723900">
                <a:moveTo>
                  <a:pt x="2274697" y="634771"/>
                </a:moveTo>
                <a:lnTo>
                  <a:pt x="2229485" y="641451"/>
                </a:lnTo>
                <a:lnTo>
                  <a:pt x="2197862" y="645807"/>
                </a:lnTo>
                <a:lnTo>
                  <a:pt x="2201417" y="671474"/>
                </a:lnTo>
                <a:lnTo>
                  <a:pt x="2233295" y="667092"/>
                </a:lnTo>
                <a:lnTo>
                  <a:pt x="2278379" y="660399"/>
                </a:lnTo>
                <a:lnTo>
                  <a:pt x="2274697" y="634771"/>
                </a:lnTo>
                <a:close/>
              </a:path>
              <a:path w="2764790" h="723900">
                <a:moveTo>
                  <a:pt x="2172335" y="649262"/>
                </a:moveTo>
                <a:lnTo>
                  <a:pt x="2124202" y="655332"/>
                </a:lnTo>
                <a:lnTo>
                  <a:pt x="2095246" y="658621"/>
                </a:lnTo>
                <a:lnTo>
                  <a:pt x="2098293" y="684364"/>
                </a:lnTo>
                <a:lnTo>
                  <a:pt x="2127504" y="681024"/>
                </a:lnTo>
                <a:lnTo>
                  <a:pt x="2175510" y="674966"/>
                </a:lnTo>
                <a:lnTo>
                  <a:pt x="2172335" y="649262"/>
                </a:lnTo>
                <a:close/>
              </a:path>
              <a:path w="2764790" h="723900">
                <a:moveTo>
                  <a:pt x="2069591" y="661568"/>
                </a:moveTo>
                <a:lnTo>
                  <a:pt x="2013077" y="667486"/>
                </a:lnTo>
                <a:lnTo>
                  <a:pt x="1992502" y="669416"/>
                </a:lnTo>
                <a:lnTo>
                  <a:pt x="1994915" y="695210"/>
                </a:lnTo>
                <a:lnTo>
                  <a:pt x="2015743" y="693254"/>
                </a:lnTo>
                <a:lnTo>
                  <a:pt x="2072513" y="687298"/>
                </a:lnTo>
                <a:lnTo>
                  <a:pt x="2069591" y="661568"/>
                </a:lnTo>
                <a:close/>
              </a:path>
              <a:path w="2764790" h="723900">
                <a:moveTo>
                  <a:pt x="1966722" y="671855"/>
                </a:moveTo>
                <a:lnTo>
                  <a:pt x="1955546" y="672909"/>
                </a:lnTo>
                <a:lnTo>
                  <a:pt x="1896872" y="677849"/>
                </a:lnTo>
                <a:lnTo>
                  <a:pt x="1889505" y="678383"/>
                </a:lnTo>
                <a:lnTo>
                  <a:pt x="1891411" y="704227"/>
                </a:lnTo>
                <a:lnTo>
                  <a:pt x="1957959" y="698703"/>
                </a:lnTo>
                <a:lnTo>
                  <a:pt x="1969135" y="697649"/>
                </a:lnTo>
                <a:lnTo>
                  <a:pt x="1966722" y="671855"/>
                </a:lnTo>
                <a:close/>
              </a:path>
              <a:path w="2764790" h="723900">
                <a:moveTo>
                  <a:pt x="1863725" y="680275"/>
                </a:moveTo>
                <a:lnTo>
                  <a:pt x="1786254" y="685495"/>
                </a:lnTo>
                <a:lnTo>
                  <a:pt x="1787905" y="711352"/>
                </a:lnTo>
                <a:lnTo>
                  <a:pt x="1865629" y="706119"/>
                </a:lnTo>
                <a:lnTo>
                  <a:pt x="1863725" y="680275"/>
                </a:lnTo>
                <a:close/>
              </a:path>
              <a:path w="2764790" h="723900">
                <a:moveTo>
                  <a:pt x="1760474" y="687019"/>
                </a:moveTo>
                <a:lnTo>
                  <a:pt x="1715515" y="689533"/>
                </a:lnTo>
                <a:lnTo>
                  <a:pt x="1683003" y="690981"/>
                </a:lnTo>
                <a:lnTo>
                  <a:pt x="1684147" y="716864"/>
                </a:lnTo>
                <a:lnTo>
                  <a:pt x="1716913" y="715403"/>
                </a:lnTo>
                <a:lnTo>
                  <a:pt x="1761998" y="712889"/>
                </a:lnTo>
                <a:lnTo>
                  <a:pt x="1760474" y="687019"/>
                </a:lnTo>
                <a:close/>
              </a:path>
              <a:path w="2764790" h="723900">
                <a:moveTo>
                  <a:pt x="1657096" y="692137"/>
                </a:moveTo>
                <a:lnTo>
                  <a:pt x="1653793" y="692289"/>
                </a:lnTo>
                <a:lnTo>
                  <a:pt x="1579752" y="694778"/>
                </a:lnTo>
                <a:lnTo>
                  <a:pt x="1580388" y="720674"/>
                </a:lnTo>
                <a:lnTo>
                  <a:pt x="1654937" y="718172"/>
                </a:lnTo>
                <a:lnTo>
                  <a:pt x="1658239" y="718019"/>
                </a:lnTo>
                <a:lnTo>
                  <a:pt x="1657096" y="692137"/>
                </a:lnTo>
                <a:close/>
              </a:path>
              <a:path w="2764790" h="723900">
                <a:moveTo>
                  <a:pt x="1553845" y="695439"/>
                </a:moveTo>
                <a:lnTo>
                  <a:pt x="1476248" y="696963"/>
                </a:lnTo>
                <a:lnTo>
                  <a:pt x="1476629" y="722871"/>
                </a:lnTo>
                <a:lnTo>
                  <a:pt x="1554479" y="721347"/>
                </a:lnTo>
                <a:lnTo>
                  <a:pt x="1553845" y="695439"/>
                </a:lnTo>
                <a:close/>
              </a:path>
              <a:path w="2764790" h="723900">
                <a:moveTo>
                  <a:pt x="1372996" y="696925"/>
                </a:moveTo>
                <a:lnTo>
                  <a:pt x="1372615" y="722833"/>
                </a:lnTo>
                <a:lnTo>
                  <a:pt x="1402714" y="723328"/>
                </a:lnTo>
                <a:lnTo>
                  <a:pt x="1450594" y="723112"/>
                </a:lnTo>
                <a:lnTo>
                  <a:pt x="1450468" y="697420"/>
                </a:lnTo>
                <a:lnTo>
                  <a:pt x="1402588" y="697420"/>
                </a:lnTo>
                <a:lnTo>
                  <a:pt x="1372996" y="696925"/>
                </a:lnTo>
                <a:close/>
              </a:path>
              <a:path w="2764790" h="723900">
                <a:moveTo>
                  <a:pt x="1450467" y="697204"/>
                </a:moveTo>
                <a:lnTo>
                  <a:pt x="1402588" y="697420"/>
                </a:lnTo>
                <a:lnTo>
                  <a:pt x="1450468" y="697420"/>
                </a:lnTo>
                <a:lnTo>
                  <a:pt x="1450467" y="697204"/>
                </a:lnTo>
                <a:close/>
              </a:path>
              <a:path w="2764790" h="723900">
                <a:moveTo>
                  <a:pt x="1270254" y="692759"/>
                </a:moveTo>
                <a:lnTo>
                  <a:pt x="1268221" y="718591"/>
                </a:lnTo>
                <a:lnTo>
                  <a:pt x="1276350" y="719213"/>
                </a:lnTo>
                <a:lnTo>
                  <a:pt x="1339850" y="722274"/>
                </a:lnTo>
                <a:lnTo>
                  <a:pt x="1346708" y="722388"/>
                </a:lnTo>
                <a:lnTo>
                  <a:pt x="1347089" y="696493"/>
                </a:lnTo>
                <a:lnTo>
                  <a:pt x="1340231" y="696379"/>
                </a:lnTo>
                <a:lnTo>
                  <a:pt x="1277620" y="693343"/>
                </a:lnTo>
                <a:lnTo>
                  <a:pt x="1270254" y="692759"/>
                </a:lnTo>
                <a:close/>
              </a:path>
              <a:path w="2764790" h="723900">
                <a:moveTo>
                  <a:pt x="1167511" y="683107"/>
                </a:moveTo>
                <a:lnTo>
                  <a:pt x="1164717" y="708850"/>
                </a:lnTo>
                <a:lnTo>
                  <a:pt x="1213104" y="714235"/>
                </a:lnTo>
                <a:lnTo>
                  <a:pt x="1242440" y="716559"/>
                </a:lnTo>
                <a:lnTo>
                  <a:pt x="1244473" y="690727"/>
                </a:lnTo>
                <a:lnTo>
                  <a:pt x="1215136" y="688416"/>
                </a:lnTo>
                <a:lnTo>
                  <a:pt x="1167511" y="683107"/>
                </a:lnTo>
                <a:close/>
              </a:path>
              <a:path w="2764790" h="723900">
                <a:moveTo>
                  <a:pt x="1065783" y="668451"/>
                </a:moveTo>
                <a:lnTo>
                  <a:pt x="1061339" y="693991"/>
                </a:lnTo>
                <a:lnTo>
                  <a:pt x="1088008" y="698538"/>
                </a:lnTo>
                <a:lnTo>
                  <a:pt x="1138555" y="705624"/>
                </a:lnTo>
                <a:lnTo>
                  <a:pt x="1142238" y="679957"/>
                </a:lnTo>
                <a:lnTo>
                  <a:pt x="1091564" y="672871"/>
                </a:lnTo>
                <a:lnTo>
                  <a:pt x="1065783" y="668451"/>
                </a:lnTo>
                <a:close/>
              </a:path>
              <a:path w="2764790" h="723900">
                <a:moveTo>
                  <a:pt x="964692" y="649109"/>
                </a:moveTo>
                <a:lnTo>
                  <a:pt x="958850" y="674344"/>
                </a:lnTo>
                <a:lnTo>
                  <a:pt x="965326" y="675830"/>
                </a:lnTo>
                <a:lnTo>
                  <a:pt x="1026287" y="687997"/>
                </a:lnTo>
                <a:lnTo>
                  <a:pt x="1035812" y="689635"/>
                </a:lnTo>
                <a:lnTo>
                  <a:pt x="1040257" y="664095"/>
                </a:lnTo>
                <a:lnTo>
                  <a:pt x="1030605" y="662457"/>
                </a:lnTo>
                <a:lnTo>
                  <a:pt x="970407" y="650430"/>
                </a:lnTo>
                <a:lnTo>
                  <a:pt x="964692" y="649109"/>
                </a:lnTo>
                <a:close/>
              </a:path>
              <a:path w="2764790" h="723900">
                <a:moveTo>
                  <a:pt x="864362" y="624522"/>
                </a:moveTo>
                <a:lnTo>
                  <a:pt x="857885" y="649592"/>
                </a:lnTo>
                <a:lnTo>
                  <a:pt x="905256" y="661936"/>
                </a:lnTo>
                <a:lnTo>
                  <a:pt x="933576" y="668502"/>
                </a:lnTo>
                <a:lnTo>
                  <a:pt x="939419" y="643267"/>
                </a:lnTo>
                <a:lnTo>
                  <a:pt x="911098" y="636701"/>
                </a:lnTo>
                <a:lnTo>
                  <a:pt x="864362" y="624522"/>
                </a:lnTo>
                <a:close/>
              </a:path>
              <a:path w="2764790" h="723900">
                <a:moveTo>
                  <a:pt x="765810" y="595147"/>
                </a:moveTo>
                <a:lnTo>
                  <a:pt x="757808" y="619810"/>
                </a:lnTo>
                <a:lnTo>
                  <a:pt x="788162" y="629551"/>
                </a:lnTo>
                <a:lnTo>
                  <a:pt x="832612" y="642556"/>
                </a:lnTo>
                <a:lnTo>
                  <a:pt x="839851" y="617689"/>
                </a:lnTo>
                <a:lnTo>
                  <a:pt x="795401" y="604697"/>
                </a:lnTo>
                <a:lnTo>
                  <a:pt x="765810" y="595147"/>
                </a:lnTo>
                <a:close/>
              </a:path>
              <a:path w="2764790" h="723900">
                <a:moveTo>
                  <a:pt x="668908" y="560831"/>
                </a:moveTo>
                <a:lnTo>
                  <a:pt x="659511" y="584974"/>
                </a:lnTo>
                <a:lnTo>
                  <a:pt x="676020" y="591413"/>
                </a:lnTo>
                <a:lnTo>
                  <a:pt x="731393" y="611263"/>
                </a:lnTo>
                <a:lnTo>
                  <a:pt x="733170" y="611847"/>
                </a:lnTo>
                <a:lnTo>
                  <a:pt x="741171" y="587197"/>
                </a:lnTo>
                <a:lnTo>
                  <a:pt x="739394" y="586600"/>
                </a:lnTo>
                <a:lnTo>
                  <a:pt x="684783" y="567016"/>
                </a:lnTo>
                <a:lnTo>
                  <a:pt x="668908" y="560831"/>
                </a:lnTo>
                <a:close/>
              </a:path>
              <a:path w="2764790" h="723900">
                <a:moveTo>
                  <a:pt x="573913" y="521461"/>
                </a:moveTo>
                <a:lnTo>
                  <a:pt x="562990" y="544931"/>
                </a:lnTo>
                <a:lnTo>
                  <a:pt x="569721" y="548068"/>
                </a:lnTo>
                <a:lnTo>
                  <a:pt x="622045" y="570433"/>
                </a:lnTo>
                <a:lnTo>
                  <a:pt x="635381" y="575576"/>
                </a:lnTo>
                <a:lnTo>
                  <a:pt x="644779" y="551433"/>
                </a:lnTo>
                <a:lnTo>
                  <a:pt x="631444" y="546277"/>
                </a:lnTo>
                <a:lnTo>
                  <a:pt x="580008" y="524255"/>
                </a:lnTo>
                <a:lnTo>
                  <a:pt x="573913" y="521461"/>
                </a:lnTo>
                <a:close/>
              </a:path>
              <a:path w="2764790" h="723900">
                <a:moveTo>
                  <a:pt x="481583" y="476503"/>
                </a:moveTo>
                <a:lnTo>
                  <a:pt x="469138" y="499236"/>
                </a:lnTo>
                <a:lnTo>
                  <a:pt x="519175" y="524509"/>
                </a:lnTo>
                <a:lnTo>
                  <a:pt x="539495" y="534009"/>
                </a:lnTo>
                <a:lnTo>
                  <a:pt x="550418" y="510539"/>
                </a:lnTo>
                <a:lnTo>
                  <a:pt x="530098" y="501141"/>
                </a:lnTo>
                <a:lnTo>
                  <a:pt x="481583" y="476503"/>
                </a:lnTo>
                <a:close/>
              </a:path>
              <a:path w="2764790" h="723900">
                <a:moveTo>
                  <a:pt x="392302" y="425322"/>
                </a:moveTo>
                <a:lnTo>
                  <a:pt x="378460" y="447166"/>
                </a:lnTo>
                <a:lnTo>
                  <a:pt x="378968" y="447547"/>
                </a:lnTo>
                <a:lnTo>
                  <a:pt x="423671" y="474217"/>
                </a:lnTo>
                <a:lnTo>
                  <a:pt x="446405" y="486663"/>
                </a:lnTo>
                <a:lnTo>
                  <a:pt x="458850" y="464057"/>
                </a:lnTo>
                <a:lnTo>
                  <a:pt x="436118" y="451611"/>
                </a:lnTo>
                <a:lnTo>
                  <a:pt x="392302" y="425322"/>
                </a:lnTo>
                <a:close/>
              </a:path>
              <a:path w="2764790" h="723900">
                <a:moveTo>
                  <a:pt x="307720" y="367537"/>
                </a:moveTo>
                <a:lnTo>
                  <a:pt x="292100" y="388111"/>
                </a:lnTo>
                <a:lnTo>
                  <a:pt x="296163" y="391286"/>
                </a:lnTo>
                <a:lnTo>
                  <a:pt x="315975" y="405764"/>
                </a:lnTo>
                <a:lnTo>
                  <a:pt x="336423" y="419861"/>
                </a:lnTo>
                <a:lnTo>
                  <a:pt x="356488" y="433196"/>
                </a:lnTo>
                <a:lnTo>
                  <a:pt x="370713" y="411606"/>
                </a:lnTo>
                <a:lnTo>
                  <a:pt x="350646" y="398271"/>
                </a:lnTo>
                <a:lnTo>
                  <a:pt x="330835" y="384428"/>
                </a:lnTo>
                <a:lnTo>
                  <a:pt x="311404" y="370331"/>
                </a:lnTo>
                <a:lnTo>
                  <a:pt x="307720" y="367537"/>
                </a:lnTo>
                <a:close/>
              </a:path>
              <a:path w="2764790" h="723900">
                <a:moveTo>
                  <a:pt x="229235" y="302005"/>
                </a:moveTo>
                <a:lnTo>
                  <a:pt x="211581" y="320928"/>
                </a:lnTo>
                <a:lnTo>
                  <a:pt x="223265" y="331850"/>
                </a:lnTo>
                <a:lnTo>
                  <a:pt x="240537" y="346963"/>
                </a:lnTo>
                <a:lnTo>
                  <a:pt x="258444" y="361949"/>
                </a:lnTo>
                <a:lnTo>
                  <a:pt x="271271" y="372236"/>
                </a:lnTo>
                <a:lnTo>
                  <a:pt x="287400" y="351916"/>
                </a:lnTo>
                <a:lnTo>
                  <a:pt x="274574" y="341756"/>
                </a:lnTo>
                <a:lnTo>
                  <a:pt x="257301" y="327151"/>
                </a:lnTo>
                <a:lnTo>
                  <a:pt x="240411" y="312419"/>
                </a:lnTo>
                <a:lnTo>
                  <a:pt x="229235" y="302005"/>
                </a:lnTo>
                <a:close/>
              </a:path>
              <a:path w="2764790" h="723900">
                <a:moveTo>
                  <a:pt x="159893" y="227583"/>
                </a:moveTo>
                <a:lnTo>
                  <a:pt x="139700" y="243839"/>
                </a:lnTo>
                <a:lnTo>
                  <a:pt x="147574" y="253618"/>
                </a:lnTo>
                <a:lnTo>
                  <a:pt x="161289" y="269493"/>
                </a:lnTo>
                <a:lnTo>
                  <a:pt x="175768" y="285495"/>
                </a:lnTo>
                <a:lnTo>
                  <a:pt x="190881" y="300989"/>
                </a:lnTo>
                <a:lnTo>
                  <a:pt x="192658" y="302767"/>
                </a:lnTo>
                <a:lnTo>
                  <a:pt x="210819" y="284225"/>
                </a:lnTo>
                <a:lnTo>
                  <a:pt x="209042" y="282447"/>
                </a:lnTo>
                <a:lnTo>
                  <a:pt x="194310" y="267334"/>
                </a:lnTo>
                <a:lnTo>
                  <a:pt x="180467" y="252094"/>
                </a:lnTo>
                <a:lnTo>
                  <a:pt x="167258" y="236727"/>
                </a:lnTo>
                <a:lnTo>
                  <a:pt x="159893" y="227583"/>
                </a:lnTo>
                <a:close/>
              </a:path>
              <a:path w="2764790" h="723900">
                <a:moveTo>
                  <a:pt x="104648" y="143001"/>
                </a:moveTo>
                <a:lnTo>
                  <a:pt x="81787" y="155193"/>
                </a:lnTo>
                <a:lnTo>
                  <a:pt x="90550" y="171703"/>
                </a:lnTo>
                <a:lnTo>
                  <a:pt x="100456" y="188340"/>
                </a:lnTo>
                <a:lnTo>
                  <a:pt x="110998" y="204850"/>
                </a:lnTo>
                <a:lnTo>
                  <a:pt x="122427" y="221233"/>
                </a:lnTo>
                <a:lnTo>
                  <a:pt x="123698" y="222884"/>
                </a:lnTo>
                <a:lnTo>
                  <a:pt x="144399" y="207390"/>
                </a:lnTo>
                <a:lnTo>
                  <a:pt x="143129" y="205739"/>
                </a:lnTo>
                <a:lnTo>
                  <a:pt x="132333" y="189991"/>
                </a:lnTo>
                <a:lnTo>
                  <a:pt x="122174" y="174370"/>
                </a:lnTo>
                <a:lnTo>
                  <a:pt x="112902" y="158622"/>
                </a:lnTo>
                <a:lnTo>
                  <a:pt x="104648" y="143001"/>
                </a:lnTo>
                <a:close/>
              </a:path>
              <a:path w="2764790" h="723900">
                <a:moveTo>
                  <a:pt x="57827" y="51807"/>
                </a:moveTo>
                <a:lnTo>
                  <a:pt x="57140" y="51944"/>
                </a:lnTo>
                <a:lnTo>
                  <a:pt x="49534" y="66595"/>
                </a:lnTo>
                <a:lnTo>
                  <a:pt x="50164" y="69722"/>
                </a:lnTo>
                <a:lnTo>
                  <a:pt x="54610" y="86994"/>
                </a:lnTo>
                <a:lnTo>
                  <a:pt x="60070" y="104012"/>
                </a:lnTo>
                <a:lnTo>
                  <a:pt x="66293" y="121157"/>
                </a:lnTo>
                <a:lnTo>
                  <a:pt x="70485" y="130682"/>
                </a:lnTo>
                <a:lnTo>
                  <a:pt x="94233" y="120522"/>
                </a:lnTo>
                <a:lnTo>
                  <a:pt x="90169" y="110870"/>
                </a:lnTo>
                <a:lnTo>
                  <a:pt x="84455" y="95122"/>
                </a:lnTo>
                <a:lnTo>
                  <a:pt x="82940" y="90353"/>
                </a:lnTo>
                <a:lnTo>
                  <a:pt x="57827" y="51807"/>
                </a:lnTo>
                <a:close/>
              </a:path>
              <a:path w="2764790" h="723900">
                <a:moveTo>
                  <a:pt x="54990" y="0"/>
                </a:moveTo>
                <a:lnTo>
                  <a:pt x="0" y="105790"/>
                </a:lnTo>
                <a:lnTo>
                  <a:pt x="2412" y="113664"/>
                </a:lnTo>
                <a:lnTo>
                  <a:pt x="15112" y="120268"/>
                </a:lnTo>
                <a:lnTo>
                  <a:pt x="22987" y="117728"/>
                </a:lnTo>
                <a:lnTo>
                  <a:pt x="49534" y="66595"/>
                </a:lnTo>
                <a:lnTo>
                  <a:pt x="46989" y="53974"/>
                </a:lnTo>
                <a:lnTo>
                  <a:pt x="57140" y="51944"/>
                </a:lnTo>
                <a:lnTo>
                  <a:pt x="57484" y="51281"/>
                </a:lnTo>
                <a:lnTo>
                  <a:pt x="45338" y="32638"/>
                </a:lnTo>
                <a:lnTo>
                  <a:pt x="67690" y="31622"/>
                </a:lnTo>
                <a:lnTo>
                  <a:pt x="75588" y="31622"/>
                </a:lnTo>
                <a:lnTo>
                  <a:pt x="72527" y="26923"/>
                </a:lnTo>
                <a:lnTo>
                  <a:pt x="43306" y="26923"/>
                </a:lnTo>
                <a:lnTo>
                  <a:pt x="69087" y="24510"/>
                </a:lnTo>
                <a:lnTo>
                  <a:pt x="70956" y="24510"/>
                </a:lnTo>
                <a:lnTo>
                  <a:pt x="54990" y="0"/>
                </a:lnTo>
                <a:close/>
              </a:path>
              <a:path w="2764790" h="723900">
                <a:moveTo>
                  <a:pt x="86838" y="48894"/>
                </a:moveTo>
                <a:lnTo>
                  <a:pt x="72389" y="48894"/>
                </a:lnTo>
                <a:lnTo>
                  <a:pt x="75311" y="63245"/>
                </a:lnTo>
                <a:lnTo>
                  <a:pt x="94487" y="108076"/>
                </a:lnTo>
                <a:lnTo>
                  <a:pt x="106425" y="115823"/>
                </a:lnTo>
                <a:lnTo>
                  <a:pt x="118363" y="107949"/>
                </a:lnTo>
                <a:lnTo>
                  <a:pt x="120142" y="99948"/>
                </a:lnTo>
                <a:lnTo>
                  <a:pt x="116205" y="93979"/>
                </a:lnTo>
                <a:lnTo>
                  <a:pt x="86838" y="48894"/>
                </a:lnTo>
                <a:close/>
              </a:path>
              <a:path w="2764790" h="723900">
                <a:moveTo>
                  <a:pt x="72389" y="48894"/>
                </a:moveTo>
                <a:lnTo>
                  <a:pt x="57827" y="51807"/>
                </a:lnTo>
                <a:lnTo>
                  <a:pt x="82940" y="90353"/>
                </a:lnTo>
                <a:lnTo>
                  <a:pt x="79375" y="79120"/>
                </a:lnTo>
                <a:lnTo>
                  <a:pt x="75311" y="63245"/>
                </a:lnTo>
                <a:lnTo>
                  <a:pt x="72389" y="48894"/>
                </a:lnTo>
                <a:close/>
              </a:path>
              <a:path w="2764790" h="723900">
                <a:moveTo>
                  <a:pt x="57140" y="51944"/>
                </a:moveTo>
                <a:lnTo>
                  <a:pt x="46989" y="53974"/>
                </a:lnTo>
                <a:lnTo>
                  <a:pt x="49534" y="66595"/>
                </a:lnTo>
                <a:lnTo>
                  <a:pt x="57140" y="51944"/>
                </a:lnTo>
                <a:close/>
              </a:path>
              <a:path w="2764790" h="723900">
                <a:moveTo>
                  <a:pt x="75588" y="31622"/>
                </a:moveTo>
                <a:lnTo>
                  <a:pt x="67690" y="31622"/>
                </a:lnTo>
                <a:lnTo>
                  <a:pt x="57484" y="51281"/>
                </a:lnTo>
                <a:lnTo>
                  <a:pt x="57827" y="51807"/>
                </a:lnTo>
                <a:lnTo>
                  <a:pt x="72389" y="48894"/>
                </a:lnTo>
                <a:lnTo>
                  <a:pt x="86838" y="48894"/>
                </a:lnTo>
                <a:lnTo>
                  <a:pt x="75588" y="31622"/>
                </a:lnTo>
                <a:close/>
              </a:path>
              <a:path w="2764790" h="723900">
                <a:moveTo>
                  <a:pt x="67690" y="31622"/>
                </a:moveTo>
                <a:lnTo>
                  <a:pt x="45338" y="32638"/>
                </a:lnTo>
                <a:lnTo>
                  <a:pt x="57484" y="51281"/>
                </a:lnTo>
                <a:lnTo>
                  <a:pt x="67690" y="31622"/>
                </a:lnTo>
                <a:close/>
              </a:path>
              <a:path w="2764790" h="723900">
                <a:moveTo>
                  <a:pt x="69087" y="24510"/>
                </a:moveTo>
                <a:lnTo>
                  <a:pt x="43306" y="26796"/>
                </a:lnTo>
                <a:lnTo>
                  <a:pt x="69214" y="24637"/>
                </a:lnTo>
                <a:close/>
              </a:path>
              <a:path w="2764790" h="723900">
                <a:moveTo>
                  <a:pt x="70956" y="24510"/>
                </a:moveTo>
                <a:lnTo>
                  <a:pt x="69087" y="24510"/>
                </a:lnTo>
                <a:lnTo>
                  <a:pt x="43306" y="26923"/>
                </a:lnTo>
                <a:lnTo>
                  <a:pt x="72527" y="26923"/>
                </a:lnTo>
                <a:lnTo>
                  <a:pt x="70956" y="24510"/>
                </a:lnTo>
                <a:close/>
              </a:path>
            </a:pathLst>
          </a:custGeom>
          <a:solidFill>
            <a:srgbClr val="A239A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88" name="Immagine 87"/>
          <p:cNvPicPr>
            <a:picLocks noChangeAspect="1"/>
          </p:cNvPicPr>
          <p:nvPr/>
        </p:nvPicPr>
        <p:blipFill rotWithShape="1">
          <a:blip r:embed="rId3"/>
          <a:srcRect r="43174"/>
          <a:stretch/>
        </p:blipFill>
        <p:spPr>
          <a:xfrm>
            <a:off x="7748713" y="2337374"/>
            <a:ext cx="2671699" cy="619508"/>
          </a:xfrm>
          <a:prstGeom prst="rect">
            <a:avLst/>
          </a:prstGeom>
        </p:spPr>
      </p:pic>
      <p:sp>
        <p:nvSpPr>
          <p:cNvPr id="105" name="Rettangolo 104"/>
          <p:cNvSpPr/>
          <p:nvPr/>
        </p:nvSpPr>
        <p:spPr>
          <a:xfrm>
            <a:off x="1835500" y="4270727"/>
            <a:ext cx="914730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BindableObject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INotifyPropertyChanged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2B91AF"/>
                </a:solidFill>
                <a:latin typeface="Consolas" panose="020B0609020204030204" pitchFamily="49" charset="0"/>
              </a:rPr>
              <a:t>PropertyChangedEventHandler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PropertyChanged;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OnPropertyChanged([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CallerMemberName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propertyName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400" dirty="0">
                <a:solidFill>
                  <a:srgbClr val="2B91AF"/>
                </a:solidFill>
                <a:latin typeface="Consolas" panose="020B0609020204030204" pitchFamily="49" charset="0"/>
              </a:rPr>
              <a:t>PropertyChangedEventHandler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handler = PropertyChanged;</a:t>
            </a:r>
          </a:p>
          <a:p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(handler !=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handler(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PropertyChangedEventArgs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(propertyName));</a:t>
            </a:r>
          </a:p>
          <a:p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400" dirty="0">
                <a:solidFill>
                  <a:srgbClr val="008000"/>
                </a:solidFill>
                <a:latin typeface="Consolas" panose="020B0609020204030204" pitchFamily="49" charset="0"/>
              </a:rPr>
              <a:t>//...</a:t>
            </a:r>
            <a:endParaRPr lang="it-IT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1400" dirty="0"/>
          </a:p>
        </p:txBody>
      </p:sp>
      <p:sp>
        <p:nvSpPr>
          <p:cNvPr id="106" name="object 5"/>
          <p:cNvSpPr/>
          <p:nvPr/>
        </p:nvSpPr>
        <p:spPr>
          <a:xfrm>
            <a:off x="1798637" y="4211271"/>
            <a:ext cx="9333263" cy="2333991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7380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/>
      <p:bldP spid="73" grpId="0" animBg="1"/>
      <p:bldP spid="74" grpId="0"/>
      <p:bldP spid="75" grpId="0"/>
      <p:bldP spid="76" grpId="0" animBg="1"/>
      <p:bldP spid="77" grpId="0"/>
      <p:bldP spid="78" grpId="0" animBg="1"/>
      <p:bldP spid="79" grpId="0"/>
      <p:bldP spid="80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105" grpId="0"/>
      <p:bldP spid="10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Binding - Under the Hood</a:t>
            </a:r>
          </a:p>
        </p:txBody>
      </p:sp>
      <p:sp>
        <p:nvSpPr>
          <p:cNvPr id="25" name="object 2"/>
          <p:cNvSpPr txBox="1"/>
          <p:nvPr/>
        </p:nvSpPr>
        <p:spPr>
          <a:xfrm>
            <a:off x="729693" y="5461465"/>
            <a:ext cx="6479143" cy="11028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lnSpc>
                <a:spcPts val="4000"/>
              </a:lnSpc>
              <a:spcAft>
                <a:spcPts val="600"/>
              </a:spcAft>
              <a:tabLst>
                <a:tab pos="483580" algn="l"/>
              </a:tabLst>
            </a:pPr>
            <a:r>
              <a:rPr lang="it-IT" sz="3200" b="1" dirty="0">
                <a:latin typeface="Segoe UI Light"/>
                <a:cs typeface="Segoe UI Light"/>
              </a:rPr>
              <a:t>Golden Rule</a:t>
            </a:r>
          </a:p>
          <a:p>
            <a:pPr marL="17270" marR="100170">
              <a:lnSpc>
                <a:spcPts val="4000"/>
              </a:lnSpc>
              <a:tabLst>
                <a:tab pos="483580" algn="l"/>
              </a:tabLst>
            </a:pPr>
            <a:r>
              <a:rPr lang="en-US" sz="4400" i="1" dirty="0">
                <a:latin typeface="Segoe UI Light"/>
                <a:cs typeface="Segoe UI Light"/>
              </a:rPr>
              <a:t>“</a:t>
            </a:r>
            <a:r>
              <a:rPr lang="en-US" sz="2720" i="1" dirty="0">
                <a:latin typeface="Segoe UI Light"/>
                <a:cs typeface="Segoe UI Light"/>
              </a:rPr>
              <a:t>Don’t bind things that can be set statically</a:t>
            </a:r>
            <a:r>
              <a:rPr lang="en-US" sz="4400" i="1" dirty="0">
                <a:latin typeface="Segoe UI Light"/>
                <a:cs typeface="Segoe UI Light"/>
              </a:rPr>
              <a:t>”</a:t>
            </a:r>
            <a:endParaRPr lang="it-IT" sz="2720" i="1" dirty="0">
              <a:latin typeface="Segoe UI Light"/>
              <a:cs typeface="Segoe UI Light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7361237" y="6053422"/>
            <a:ext cx="4046749" cy="510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20" dirty="0">
                <a:solidFill>
                  <a:srgbClr val="505050"/>
                </a:solidFill>
                <a:latin typeface="Segoe UI Light"/>
                <a:cs typeface="Segoe UI Light"/>
              </a:rPr>
              <a:t>Jason Smith at Evolve 2016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8" y="3498624"/>
            <a:ext cx="11889565" cy="1747775"/>
          </a:xfrm>
          <a:prstGeom prst="rect">
            <a:avLst/>
          </a:prstGeom>
        </p:spPr>
      </p:pic>
      <p:sp>
        <p:nvSpPr>
          <p:cNvPr id="34" name="Rettangolo 33"/>
          <p:cNvSpPr/>
          <p:nvPr/>
        </p:nvSpPr>
        <p:spPr>
          <a:xfrm>
            <a:off x="1835500" y="1512360"/>
            <a:ext cx="941193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BindableObject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INotifyPropertyChanged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it-IT" sz="1400" dirty="0">
                <a:solidFill>
                  <a:srgbClr val="008000"/>
                </a:solidFill>
                <a:latin typeface="Consolas" panose="020B0609020204030204" pitchFamily="49" charset="0"/>
              </a:rPr>
              <a:t>//...</a:t>
            </a:r>
          </a:p>
          <a:p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   void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SetValueActual(</a:t>
            </a:r>
            <a:r>
              <a:rPr lang="it-IT" sz="1400" dirty="0">
                <a:solidFill>
                  <a:srgbClr val="2B91AF"/>
                </a:solidFill>
                <a:latin typeface="Consolas" panose="020B0609020204030204" pitchFamily="49" charset="0"/>
              </a:rPr>
              <a:t>BindableProperty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property, </a:t>
            </a:r>
            <a:r>
              <a:rPr lang="it-IT" sz="1400" dirty="0">
                <a:solidFill>
                  <a:srgbClr val="2B91AF"/>
                </a:solidFill>
                <a:latin typeface="Consolas" panose="020B0609020204030204" pitchFamily="49" charset="0"/>
              </a:rPr>
              <a:t>BindablePropertyContext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context,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value,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currentlyApplying, </a:t>
            </a:r>
            <a:r>
              <a:rPr lang="it-IT" sz="1400" dirty="0">
                <a:solidFill>
                  <a:srgbClr val="2B91AF"/>
                </a:solidFill>
                <a:latin typeface="Consolas" panose="020B0609020204030204" pitchFamily="49" charset="0"/>
              </a:rPr>
              <a:t>SetValueFlags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attributes,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silent)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   void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SetValueCore(</a:t>
            </a:r>
            <a:r>
              <a:rPr lang="it-IT" sz="1400" dirty="0">
                <a:solidFill>
                  <a:srgbClr val="2B91AF"/>
                </a:solidFill>
                <a:latin typeface="Consolas" panose="020B0609020204030204" pitchFamily="49" charset="0"/>
              </a:rPr>
              <a:t>BindableProperty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property,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value, </a:t>
            </a:r>
            <a:r>
              <a:rPr lang="it-IT" sz="1400" dirty="0">
                <a:solidFill>
                  <a:srgbClr val="2B91AF"/>
                </a:solidFill>
                <a:latin typeface="Consolas" panose="020B0609020204030204" pitchFamily="49" charset="0"/>
              </a:rPr>
              <a:t>SetValueFlags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attributes,  </a:t>
            </a:r>
          </a:p>
          <a:p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it-IT" sz="1400" dirty="0">
                <a:solidFill>
                  <a:srgbClr val="2B91AF"/>
                </a:solidFill>
                <a:latin typeface="Consolas" panose="020B0609020204030204" pitchFamily="49" charset="0"/>
              </a:rPr>
              <a:t>SetValuePrivateFlags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privateAttributes);</a:t>
            </a:r>
          </a:p>
          <a:p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sz="1400" dirty="0"/>
          </a:p>
        </p:txBody>
      </p:sp>
      <p:sp>
        <p:nvSpPr>
          <p:cNvPr id="35" name="object 5"/>
          <p:cNvSpPr/>
          <p:nvPr/>
        </p:nvSpPr>
        <p:spPr>
          <a:xfrm>
            <a:off x="1798637" y="1452905"/>
            <a:ext cx="9333263" cy="1659894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9" name="Connettore diritto 8"/>
          <p:cNvCxnSpPr/>
          <p:nvPr/>
        </p:nvCxnSpPr>
        <p:spPr>
          <a:xfrm flipH="1">
            <a:off x="930537" y="2293649"/>
            <a:ext cx="875063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/>
          <p:nvPr/>
        </p:nvCxnSpPr>
        <p:spPr>
          <a:xfrm>
            <a:off x="935872" y="2272867"/>
            <a:ext cx="0" cy="1224025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178796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Binding Performance</a:t>
            </a: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355922" y="1726053"/>
            <a:ext cx="1823716" cy="8483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953">
              <a:lnSpc>
                <a:spcPct val="100000"/>
              </a:lnSpc>
            </a:pPr>
            <a:r>
              <a:rPr lang="it-IT" sz="5405" spc="-87" dirty="0">
                <a:solidFill>
                  <a:srgbClr val="000000"/>
                </a:solidFill>
              </a:rPr>
              <a:t>Demo</a:t>
            </a:r>
            <a:endParaRPr lang="it-IT" sz="5405" dirty="0">
              <a:solidFill>
                <a:srgbClr val="000000"/>
              </a:solidFill>
            </a:endParaRPr>
          </a:p>
        </p:txBody>
      </p:sp>
      <p:sp>
        <p:nvSpPr>
          <p:cNvPr id="5" name="object 4"/>
          <p:cNvSpPr txBox="1">
            <a:spLocks/>
          </p:cNvSpPr>
          <p:nvPr/>
        </p:nvSpPr>
        <p:spPr>
          <a:xfrm>
            <a:off x="355921" y="3802062"/>
            <a:ext cx="4699285" cy="5123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953">
              <a:lnSpc>
                <a:spcPct val="100000"/>
              </a:lnSpc>
            </a:pPr>
            <a:r>
              <a:rPr lang="it-IT" sz="3264" b="1" spc="-87" dirty="0">
                <a:solidFill>
                  <a:srgbClr val="000000"/>
                </a:solidFill>
                <a:latin typeface="+mn-lt"/>
              </a:rPr>
              <a:t>GitHub Repo:</a:t>
            </a:r>
            <a:endParaRPr lang="it-IT" sz="5405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4" y="4438463"/>
            <a:ext cx="1203233" cy="1203233"/>
          </a:xfrm>
          <a:prstGeom prst="rect">
            <a:avLst/>
          </a:prstGeom>
        </p:spPr>
      </p:pic>
      <p:sp>
        <p:nvSpPr>
          <p:cNvPr id="10" name="Rectangle 9">
            <a:hlinkClick r:id="rId3"/>
          </p:cNvPr>
          <p:cNvSpPr/>
          <p:nvPr/>
        </p:nvSpPr>
        <p:spPr>
          <a:xfrm>
            <a:off x="2929435" y="3802062"/>
            <a:ext cx="2342308" cy="531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56" dirty="0">
                <a:solidFill>
                  <a:srgbClr val="0078D7"/>
                </a:solidFill>
                <a:hlinkClick r:id="rId3"/>
              </a:rPr>
              <a:t>bit.ly/2nE7Ikv</a:t>
            </a:r>
            <a:endParaRPr lang="it-IT" sz="2856" dirty="0">
              <a:solidFill>
                <a:srgbClr val="0078D7"/>
              </a:solidFill>
              <a:hlinkClick r:id="rId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8710" y="2963862"/>
            <a:ext cx="3180727" cy="4010025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1655497" y="4599811"/>
            <a:ext cx="5779787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270" marR="271150">
              <a:lnSpc>
                <a:spcPts val="2600"/>
              </a:lnSpc>
              <a:tabLst>
                <a:tab pos="483580" algn="l"/>
              </a:tabLst>
            </a:pPr>
            <a:r>
              <a:rPr lang="en-US" b="1" dirty="0">
                <a:latin typeface="Segoe UI Light"/>
                <a:cs typeface="Segoe UI Light"/>
              </a:rPr>
              <a:t>N.B.</a:t>
            </a:r>
            <a:r>
              <a:rPr lang="en-US" dirty="0">
                <a:latin typeface="Segoe UI Light"/>
                <a:cs typeface="Segoe UI Light"/>
              </a:rPr>
              <a:t> Repo strutturata in submodule </a:t>
            </a:r>
          </a:p>
          <a:p>
            <a:pPr marL="360170" marR="271150" indent="-342900">
              <a:lnSpc>
                <a:spcPts val="2600"/>
              </a:lnSpc>
              <a:buAutoNum type="arabicPeriod"/>
              <a:tabLst>
                <a:tab pos="483580" algn="l"/>
              </a:tabLst>
            </a:pPr>
            <a:r>
              <a:rPr lang="en-US" dirty="0">
                <a:latin typeface="Segoe UI Light"/>
                <a:cs typeface="Segoe UI Light"/>
              </a:rPr>
              <a:t>Clonare la repo principale (fork di Xamarin.Forms):</a:t>
            </a:r>
          </a:p>
          <a:p>
            <a:pPr marL="360170" marR="271150" indent="-342900">
              <a:lnSpc>
                <a:spcPts val="2600"/>
              </a:lnSpc>
              <a:buAutoNum type="arabicPeriod"/>
              <a:tabLst>
                <a:tab pos="483580" algn="l"/>
              </a:tabLst>
            </a:pPr>
            <a:r>
              <a:rPr lang="en-US" dirty="0">
                <a:latin typeface="Segoe UI Light"/>
                <a:cs typeface="Segoe UI Light"/>
              </a:rPr>
              <a:t>Checkout sul branch </a:t>
            </a:r>
            <a:r>
              <a:rPr lang="en-US" b="1" dirty="0">
                <a:latin typeface="Segoe UI Light"/>
                <a:cs typeface="Segoe UI Light"/>
              </a:rPr>
              <a:t>bindings</a:t>
            </a:r>
            <a:r>
              <a:rPr lang="en-US" dirty="0">
                <a:latin typeface="Segoe UI Light"/>
                <a:cs typeface="Segoe UI Light"/>
              </a:rPr>
              <a:t>: </a:t>
            </a:r>
          </a:p>
          <a:p>
            <a:pPr marL="360170" marR="271150" indent="-342900">
              <a:lnSpc>
                <a:spcPts val="2600"/>
              </a:lnSpc>
              <a:buAutoNum type="arabicPeriod"/>
              <a:tabLst>
                <a:tab pos="483580" algn="l"/>
              </a:tabLst>
            </a:pPr>
            <a:r>
              <a:rPr lang="en-US" dirty="0">
                <a:latin typeface="Segoe UI Light"/>
                <a:cs typeface="Segoe UI Light"/>
              </a:rPr>
              <a:t>Clonare la subrepo: </a:t>
            </a:r>
          </a:p>
          <a:p>
            <a:pPr marL="360170" marR="271150" indent="-342900">
              <a:lnSpc>
                <a:spcPts val="2600"/>
              </a:lnSpc>
              <a:buAutoNum type="arabicPeriod"/>
              <a:tabLst>
                <a:tab pos="483580" algn="l"/>
              </a:tabLst>
            </a:pPr>
            <a:r>
              <a:rPr lang="en-US" dirty="0">
                <a:latin typeface="Segoe UI Light"/>
                <a:cs typeface="Segoe UI Light"/>
              </a:rPr>
              <a:t>Avviare il progetto </a:t>
            </a:r>
            <a:r>
              <a:rPr lang="en-US" b="1" dirty="0">
                <a:latin typeface="Segoe UI Light"/>
                <a:cs typeface="Segoe UI Light"/>
              </a:rPr>
              <a:t>AppDemo1</a:t>
            </a:r>
            <a:r>
              <a:rPr lang="en-US" dirty="0">
                <a:latin typeface="Segoe UI Light"/>
                <a:cs typeface="Segoe UI Light"/>
              </a:rPr>
              <a:t> dalla repo principale</a:t>
            </a:r>
          </a:p>
        </p:txBody>
      </p:sp>
      <p:sp>
        <p:nvSpPr>
          <p:cNvPr id="12" name="Rectangle 9">
            <a:hlinkClick r:id="rId3"/>
          </p:cNvPr>
          <p:cNvSpPr/>
          <p:nvPr/>
        </p:nvSpPr>
        <p:spPr>
          <a:xfrm>
            <a:off x="6913562" y="4959349"/>
            <a:ext cx="1558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0078D7"/>
                </a:solidFill>
                <a:hlinkClick r:id="rId6"/>
              </a:rPr>
              <a:t>bit.ly/2nzxf1B</a:t>
            </a:r>
            <a:endParaRPr lang="it-IT" dirty="0">
              <a:solidFill>
                <a:srgbClr val="0078D7"/>
              </a:solidFill>
            </a:endParaRPr>
          </a:p>
        </p:txBody>
      </p:sp>
      <p:sp>
        <p:nvSpPr>
          <p:cNvPr id="15" name="Rectangle 9">
            <a:hlinkClick r:id="rId3"/>
          </p:cNvPr>
          <p:cNvSpPr/>
          <p:nvPr/>
        </p:nvSpPr>
        <p:spPr>
          <a:xfrm>
            <a:off x="4998680" y="5272364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0078D7"/>
                </a:solidFill>
                <a:hlinkClick r:id="rId7"/>
              </a:rPr>
              <a:t>bit.ly/2nmpoE2</a:t>
            </a:r>
            <a:endParaRPr lang="it-IT" dirty="0">
              <a:solidFill>
                <a:srgbClr val="0078D7"/>
              </a:solidFill>
            </a:endParaRPr>
          </a:p>
        </p:txBody>
      </p:sp>
      <p:sp>
        <p:nvSpPr>
          <p:cNvPr id="16" name="Rectangle 9">
            <a:hlinkClick r:id="rId3"/>
          </p:cNvPr>
          <p:cNvSpPr/>
          <p:nvPr/>
        </p:nvSpPr>
        <p:spPr>
          <a:xfrm>
            <a:off x="3946218" y="5606492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0078D7"/>
                </a:solidFill>
                <a:hlinkClick r:id="rId8"/>
              </a:rPr>
              <a:t>bit.ly/2nzypdt</a:t>
            </a:r>
            <a:endParaRPr lang="it-IT" dirty="0">
              <a:solidFill>
                <a:srgbClr val="0078D7"/>
              </a:solidFill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190029007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Thread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5385920"/>
      </p:ext>
    </p:extLst>
  </p:cSld>
  <p:clrMapOvr>
    <a:masterClrMapping/>
  </p:clrMapOvr>
  <p:transition spd="slow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Responsive UI - Don'ts</a:t>
            </a:r>
          </a:p>
        </p:txBody>
      </p:sp>
      <p:sp>
        <p:nvSpPr>
          <p:cNvPr id="32" name="object 2"/>
          <p:cNvSpPr txBox="1"/>
          <p:nvPr/>
        </p:nvSpPr>
        <p:spPr>
          <a:xfrm>
            <a:off x="729693" y="1698373"/>
            <a:ext cx="7926943" cy="334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Rendere la UI responsive:</a:t>
            </a:r>
          </a:p>
          <a:p>
            <a:pPr marL="17270" marR="100170">
              <a:tabLst>
                <a:tab pos="483580" algn="l"/>
              </a:tabLst>
            </a:pPr>
            <a:endParaRPr lang="it-IT" sz="2720" dirty="0">
              <a:latin typeface="Segoe UI Light"/>
              <a:cs typeface="Segoe UI Light"/>
            </a:endParaRPr>
          </a:p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Non interrompere la catena async/await bloccando il Thread principale su un operazione I/O Bound</a:t>
            </a:r>
          </a:p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endParaRPr lang="it-IT" sz="2720" dirty="0">
              <a:latin typeface="Segoe UI Light"/>
              <a:cs typeface="Segoe UI Light"/>
            </a:endParaRPr>
          </a:p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Non eseguire Task altamente computazionali sullo UI Thread</a:t>
            </a:r>
          </a:p>
        </p:txBody>
      </p:sp>
      <p:sp>
        <p:nvSpPr>
          <p:cNvPr id="6" name="Rettangolo 5"/>
          <p:cNvSpPr/>
          <p:nvPr/>
        </p:nvSpPr>
        <p:spPr>
          <a:xfrm>
            <a:off x="729693" y="5958153"/>
            <a:ext cx="7622144" cy="510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20" b="1" dirty="0">
                <a:solidFill>
                  <a:srgbClr val="505050"/>
                </a:solidFill>
                <a:latin typeface="Segoe UI Light"/>
                <a:cs typeface="Segoe UI Light"/>
              </a:rPr>
              <a:t>Obiettivo</a:t>
            </a: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: 60 fps ad ogni animazione e transizione!</a:t>
            </a:r>
            <a:endParaRPr lang="it-IT" dirty="0"/>
          </a:p>
        </p:txBody>
      </p:sp>
      <p:sp>
        <p:nvSpPr>
          <p:cNvPr id="31" name="object 6"/>
          <p:cNvSpPr/>
          <p:nvPr/>
        </p:nvSpPr>
        <p:spPr>
          <a:xfrm>
            <a:off x="9110916" y="1449345"/>
            <a:ext cx="2669921" cy="4852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it-IT" sz="2448" dirty="0"/>
          </a:p>
        </p:txBody>
      </p:sp>
      <p:pic>
        <p:nvPicPr>
          <p:cNvPr id="33" name="video_2017-03-19_10-40-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36899" y="1737360"/>
            <a:ext cx="1975104" cy="35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20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Responsive UI - Do's</a:t>
            </a:r>
          </a:p>
        </p:txBody>
      </p:sp>
      <p:sp>
        <p:nvSpPr>
          <p:cNvPr id="32" name="object 2"/>
          <p:cNvSpPr txBox="1"/>
          <p:nvPr/>
        </p:nvSpPr>
        <p:spPr>
          <a:xfrm>
            <a:off x="729694" y="1698373"/>
            <a:ext cx="7675508" cy="334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Rendere la UI responsive:</a:t>
            </a:r>
          </a:p>
          <a:p>
            <a:pPr marL="17270" marR="100170">
              <a:tabLst>
                <a:tab pos="483580" algn="l"/>
              </a:tabLst>
            </a:pPr>
            <a:endParaRPr lang="it-IT" sz="2720" dirty="0">
              <a:latin typeface="Segoe UI Light"/>
              <a:cs typeface="Segoe UI Light"/>
            </a:endParaRPr>
          </a:p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Utilizzare il pattern asincrono per restituire subito il controllo alla Message Pump (UI Thread) - eventualmente </a:t>
            </a: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ConfigureAwait(</a:t>
            </a:r>
            <a:r>
              <a:rPr lang="it-IT" sz="20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it-IT" sz="2720" b="1" dirty="0">
              <a:latin typeface="Segoe UI Light"/>
              <a:cs typeface="Segoe UI Light"/>
            </a:endParaRPr>
          </a:p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endParaRPr lang="it-IT" sz="2720" dirty="0">
              <a:latin typeface="Segoe UI Light"/>
              <a:cs typeface="Segoe UI Light"/>
            </a:endParaRPr>
          </a:p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Schedulare CPU-Bound Task su Thread secondari (</a:t>
            </a:r>
            <a:r>
              <a:rPr lang="it-IT" sz="2720" b="1" dirty="0">
                <a:latin typeface="Segoe UI Light"/>
                <a:cs typeface="Segoe UI Light"/>
              </a:rPr>
              <a:t>Background Thread</a:t>
            </a:r>
            <a:r>
              <a:rPr lang="it-IT" sz="2720" dirty="0">
                <a:latin typeface="Segoe UI Light"/>
                <a:cs typeface="Segoe UI Light"/>
              </a:rPr>
              <a:t>)</a:t>
            </a:r>
          </a:p>
        </p:txBody>
      </p:sp>
      <p:sp>
        <p:nvSpPr>
          <p:cNvPr id="6" name="Rettangolo 5"/>
          <p:cNvSpPr/>
          <p:nvPr/>
        </p:nvSpPr>
        <p:spPr>
          <a:xfrm>
            <a:off x="729693" y="5958153"/>
            <a:ext cx="7622144" cy="510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20" b="1" dirty="0">
                <a:solidFill>
                  <a:srgbClr val="505050"/>
                </a:solidFill>
                <a:latin typeface="Segoe UI Light"/>
                <a:cs typeface="Segoe UI Light"/>
              </a:rPr>
              <a:t>Obiettivo</a:t>
            </a:r>
            <a:r>
              <a:rPr lang="it-IT" sz="2720" dirty="0">
                <a:solidFill>
                  <a:srgbClr val="505050"/>
                </a:solidFill>
                <a:latin typeface="Segoe UI Light"/>
                <a:cs typeface="Segoe UI Light"/>
              </a:rPr>
              <a:t>: 60 fps ad ogni animazione e transizione!</a:t>
            </a:r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2842148" y="5506017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.Run()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4598531" y="5535634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.Factory.StartNew()</a:t>
            </a:r>
            <a:endParaRPr lang="it-IT" dirty="0"/>
          </a:p>
        </p:txBody>
      </p:sp>
      <p:sp>
        <p:nvSpPr>
          <p:cNvPr id="18" name="Rettangolo 17"/>
          <p:cNvSpPr/>
          <p:nvPr/>
        </p:nvSpPr>
        <p:spPr>
          <a:xfrm>
            <a:off x="10599526" y="1221751"/>
            <a:ext cx="430551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55695" lvl="0" algn="ctr">
              <a:spcBef>
                <a:spcPts val="555"/>
              </a:spcBef>
            </a:pPr>
            <a:r>
              <a:rPr lang="it-IT" sz="1150" spc="15" dirty="0">
                <a:solidFill>
                  <a:srgbClr val="505050"/>
                </a:solidFill>
                <a:latin typeface="Segoe UI Light"/>
                <a:cs typeface="Segoe UI Light"/>
              </a:rPr>
              <a:t>UI</a:t>
            </a:r>
            <a:endParaRPr lang="it-IT" sz="1150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R="3655695" lvl="0" algn="ctr">
              <a:spcBef>
                <a:spcPts val="15"/>
              </a:spcBef>
            </a:pPr>
            <a:r>
              <a:rPr lang="it-IT" sz="1150" spc="15" dirty="0">
                <a:solidFill>
                  <a:srgbClr val="505050"/>
                </a:solidFill>
                <a:latin typeface="Segoe UI Light"/>
                <a:cs typeface="Segoe UI Light"/>
              </a:rPr>
              <a:t>T</a:t>
            </a:r>
            <a:r>
              <a:rPr lang="it-IT" sz="1150" spc="20" dirty="0">
                <a:solidFill>
                  <a:srgbClr val="505050"/>
                </a:solidFill>
                <a:latin typeface="Segoe UI Light"/>
                <a:cs typeface="Segoe UI Light"/>
              </a:rPr>
              <a:t>h</a:t>
            </a:r>
            <a:r>
              <a:rPr lang="it-IT" sz="1150" spc="-10" dirty="0">
                <a:solidFill>
                  <a:srgbClr val="505050"/>
                </a:solidFill>
                <a:latin typeface="Segoe UI Light"/>
                <a:cs typeface="Segoe UI Light"/>
              </a:rPr>
              <a:t>r</a:t>
            </a:r>
            <a:r>
              <a:rPr lang="it-IT" sz="1150" spc="15" dirty="0">
                <a:solidFill>
                  <a:srgbClr val="505050"/>
                </a:solidFill>
                <a:latin typeface="Segoe UI Light"/>
                <a:cs typeface="Segoe UI Light"/>
              </a:rPr>
              <a:t>ea</a:t>
            </a:r>
            <a:r>
              <a:rPr lang="it-IT" sz="1150" spc="25" dirty="0">
                <a:solidFill>
                  <a:srgbClr val="505050"/>
                </a:solidFill>
                <a:latin typeface="Segoe UI Light"/>
                <a:cs typeface="Segoe UI Light"/>
              </a:rPr>
              <a:t>d</a:t>
            </a:r>
            <a:endParaRPr lang="it-IT" sz="1150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86" name="object 4"/>
          <p:cNvSpPr/>
          <p:nvPr/>
        </p:nvSpPr>
        <p:spPr>
          <a:xfrm rot="5400000">
            <a:off x="8515434" y="4030037"/>
            <a:ext cx="4855464" cy="131445"/>
          </a:xfrm>
          <a:custGeom>
            <a:avLst/>
            <a:gdLst/>
            <a:ahLst/>
            <a:cxnLst/>
            <a:rect l="l" t="t" r="r" b="b"/>
            <a:pathLst>
              <a:path w="5768340" h="131444">
                <a:moveTo>
                  <a:pt x="5743560" y="80610"/>
                </a:moveTo>
                <a:lnTo>
                  <a:pt x="5686845" y="80611"/>
                </a:lnTo>
                <a:lnTo>
                  <a:pt x="5639956" y="107963"/>
                </a:lnTo>
                <a:lnTo>
                  <a:pt x="5637654" y="116712"/>
                </a:lnTo>
                <a:lnTo>
                  <a:pt x="5643618" y="126936"/>
                </a:lnTo>
                <a:lnTo>
                  <a:pt x="5646799" y="129216"/>
                </a:lnTo>
                <a:lnTo>
                  <a:pt x="5653872" y="131076"/>
                </a:lnTo>
                <a:lnTo>
                  <a:pt x="5657763" y="130658"/>
                </a:lnTo>
                <a:lnTo>
                  <a:pt x="5743560" y="80610"/>
                </a:lnTo>
                <a:close/>
              </a:path>
              <a:path w="5768340" h="131444">
                <a:moveTo>
                  <a:pt x="5654354" y="0"/>
                </a:moveTo>
                <a:lnTo>
                  <a:pt x="5645605" y="2302"/>
                </a:lnTo>
                <a:lnTo>
                  <a:pt x="5637654" y="15933"/>
                </a:lnTo>
                <a:lnTo>
                  <a:pt x="5639956" y="24682"/>
                </a:lnTo>
                <a:lnTo>
                  <a:pt x="5686847" y="52035"/>
                </a:lnTo>
                <a:lnTo>
                  <a:pt x="0" y="52036"/>
                </a:lnTo>
                <a:lnTo>
                  <a:pt x="0" y="80611"/>
                </a:lnTo>
                <a:lnTo>
                  <a:pt x="5743560" y="80610"/>
                </a:lnTo>
                <a:lnTo>
                  <a:pt x="5768052" y="66323"/>
                </a:lnTo>
                <a:lnTo>
                  <a:pt x="5654354" y="0"/>
                </a:lnTo>
                <a:close/>
              </a:path>
            </a:pathLst>
          </a:custGeom>
          <a:solidFill>
            <a:srgbClr val="A33AA7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7" name="object 5"/>
          <p:cNvSpPr/>
          <p:nvPr/>
        </p:nvSpPr>
        <p:spPr>
          <a:xfrm rot="5400000">
            <a:off x="10626284" y="1978252"/>
            <a:ext cx="91384" cy="607695"/>
          </a:xfrm>
          <a:custGeom>
            <a:avLst/>
            <a:gdLst/>
            <a:ahLst/>
            <a:cxnLst/>
            <a:rect l="l" t="t" r="r" b="b"/>
            <a:pathLst>
              <a:path w="85725" h="607695">
                <a:moveTo>
                  <a:pt x="42862" y="0"/>
                </a:moveTo>
                <a:lnTo>
                  <a:pt x="26178" y="3368"/>
                </a:lnTo>
                <a:lnTo>
                  <a:pt x="12554" y="12553"/>
                </a:lnTo>
                <a:lnTo>
                  <a:pt x="3368" y="26178"/>
                </a:lnTo>
                <a:lnTo>
                  <a:pt x="0" y="42862"/>
                </a:lnTo>
                <a:lnTo>
                  <a:pt x="870" y="51500"/>
                </a:lnTo>
                <a:lnTo>
                  <a:pt x="3368" y="59546"/>
                </a:lnTo>
                <a:lnTo>
                  <a:pt x="7320" y="66827"/>
                </a:lnTo>
                <a:lnTo>
                  <a:pt x="12555" y="73171"/>
                </a:lnTo>
                <a:lnTo>
                  <a:pt x="28576" y="79806"/>
                </a:lnTo>
                <a:lnTo>
                  <a:pt x="28576" y="607156"/>
                </a:lnTo>
                <a:lnTo>
                  <a:pt x="57151" y="607156"/>
                </a:lnTo>
                <a:lnTo>
                  <a:pt x="57151" y="79806"/>
                </a:lnTo>
                <a:lnTo>
                  <a:pt x="73171" y="73171"/>
                </a:lnTo>
                <a:lnTo>
                  <a:pt x="78405" y="66827"/>
                </a:lnTo>
                <a:lnTo>
                  <a:pt x="82356" y="59546"/>
                </a:lnTo>
                <a:lnTo>
                  <a:pt x="84854" y="51500"/>
                </a:lnTo>
                <a:lnTo>
                  <a:pt x="85725" y="42862"/>
                </a:lnTo>
                <a:lnTo>
                  <a:pt x="82356" y="26178"/>
                </a:lnTo>
                <a:lnTo>
                  <a:pt x="73171" y="12553"/>
                </a:lnTo>
                <a:lnTo>
                  <a:pt x="59546" y="3368"/>
                </a:lnTo>
                <a:lnTo>
                  <a:pt x="42862" y="0"/>
                </a:lnTo>
                <a:close/>
              </a:path>
            </a:pathLst>
          </a:custGeom>
          <a:solidFill>
            <a:srgbClr val="A33AA7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631" y="2089016"/>
            <a:ext cx="1804572" cy="377985"/>
          </a:xfrm>
          <a:prstGeom prst="rect">
            <a:avLst/>
          </a:prstGeom>
        </p:spPr>
      </p:pic>
      <p:sp>
        <p:nvSpPr>
          <p:cNvPr id="90" name="object 7"/>
          <p:cNvSpPr/>
          <p:nvPr/>
        </p:nvSpPr>
        <p:spPr>
          <a:xfrm rot="5400000">
            <a:off x="10378107" y="2426491"/>
            <a:ext cx="85725" cy="1017905"/>
          </a:xfrm>
          <a:custGeom>
            <a:avLst/>
            <a:gdLst/>
            <a:ahLst/>
            <a:cxnLst/>
            <a:rect l="l" t="t" r="r" b="b"/>
            <a:pathLst>
              <a:path w="85725" h="1017904">
                <a:moveTo>
                  <a:pt x="42862" y="0"/>
                </a:moveTo>
                <a:lnTo>
                  <a:pt x="26178" y="3368"/>
                </a:lnTo>
                <a:lnTo>
                  <a:pt x="12553" y="12553"/>
                </a:lnTo>
                <a:lnTo>
                  <a:pt x="3368" y="26178"/>
                </a:lnTo>
                <a:lnTo>
                  <a:pt x="0" y="42862"/>
                </a:lnTo>
                <a:lnTo>
                  <a:pt x="870" y="51500"/>
                </a:lnTo>
                <a:lnTo>
                  <a:pt x="3368" y="59546"/>
                </a:lnTo>
                <a:lnTo>
                  <a:pt x="7319" y="66827"/>
                </a:lnTo>
                <a:lnTo>
                  <a:pt x="12553" y="73171"/>
                </a:lnTo>
                <a:lnTo>
                  <a:pt x="28575" y="79806"/>
                </a:lnTo>
                <a:lnTo>
                  <a:pt x="28575" y="1017560"/>
                </a:lnTo>
                <a:lnTo>
                  <a:pt x="57150" y="1017560"/>
                </a:lnTo>
                <a:lnTo>
                  <a:pt x="57150" y="79806"/>
                </a:lnTo>
                <a:lnTo>
                  <a:pt x="73169" y="73171"/>
                </a:lnTo>
                <a:lnTo>
                  <a:pt x="78404" y="66827"/>
                </a:lnTo>
                <a:lnTo>
                  <a:pt x="82356" y="59546"/>
                </a:lnTo>
                <a:lnTo>
                  <a:pt x="84854" y="51500"/>
                </a:lnTo>
                <a:lnTo>
                  <a:pt x="85725" y="42862"/>
                </a:lnTo>
                <a:lnTo>
                  <a:pt x="82356" y="26178"/>
                </a:lnTo>
                <a:lnTo>
                  <a:pt x="73170" y="12553"/>
                </a:lnTo>
                <a:lnTo>
                  <a:pt x="59546" y="3368"/>
                </a:lnTo>
                <a:lnTo>
                  <a:pt x="42862" y="0"/>
                </a:lnTo>
                <a:close/>
              </a:path>
            </a:pathLst>
          </a:custGeom>
          <a:solidFill>
            <a:srgbClr val="A33AA7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1" name="Rettangolo 90"/>
          <p:cNvSpPr/>
          <p:nvPr/>
        </p:nvSpPr>
        <p:spPr>
          <a:xfrm>
            <a:off x="8507320" y="2748896"/>
            <a:ext cx="14850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spc="5" dirty="0">
                <a:solidFill>
                  <a:srgbClr val="505050"/>
                </a:solidFill>
                <a:latin typeface="Consolas"/>
                <a:cs typeface="Consolas"/>
              </a:rPr>
              <a:t>DownloadAsync</a:t>
            </a:r>
            <a:endParaRPr lang="it-IT" dirty="0"/>
          </a:p>
        </p:txBody>
      </p:sp>
      <p:sp>
        <p:nvSpPr>
          <p:cNvPr id="92" name="object 21"/>
          <p:cNvSpPr/>
          <p:nvPr/>
        </p:nvSpPr>
        <p:spPr>
          <a:xfrm rot="16200000" flipV="1">
            <a:off x="10840386" y="3238970"/>
            <a:ext cx="179070" cy="247015"/>
          </a:xfrm>
          <a:custGeom>
            <a:avLst/>
            <a:gdLst/>
            <a:ahLst/>
            <a:cxnLst/>
            <a:rect l="l" t="t" r="r" b="b"/>
            <a:pathLst>
              <a:path w="179070" h="247014">
                <a:moveTo>
                  <a:pt x="0" y="0"/>
                </a:moveTo>
                <a:lnTo>
                  <a:pt x="178560" y="0"/>
                </a:lnTo>
                <a:lnTo>
                  <a:pt x="178560" y="246490"/>
                </a:lnTo>
                <a:lnTo>
                  <a:pt x="0" y="246490"/>
                </a:lnTo>
                <a:lnTo>
                  <a:pt x="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3" name="object 22"/>
          <p:cNvSpPr/>
          <p:nvPr/>
        </p:nvSpPr>
        <p:spPr>
          <a:xfrm rot="16200000" flipV="1">
            <a:off x="10934298" y="3126497"/>
            <a:ext cx="0" cy="462280"/>
          </a:xfrm>
          <a:custGeom>
            <a:avLst/>
            <a:gdLst/>
            <a:ahLst/>
            <a:cxnLst/>
            <a:rect l="l" t="t" r="r" b="b"/>
            <a:pathLst>
              <a:path h="462280">
                <a:moveTo>
                  <a:pt x="0" y="0"/>
                </a:moveTo>
                <a:lnTo>
                  <a:pt x="1" y="461665"/>
                </a:lnTo>
              </a:path>
            </a:pathLst>
          </a:custGeom>
          <a:ln w="28575">
            <a:solidFill>
              <a:srgbClr val="A5AEAE"/>
            </a:solidFill>
          </a:ln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6" name="object 21"/>
          <p:cNvSpPr/>
          <p:nvPr/>
        </p:nvSpPr>
        <p:spPr>
          <a:xfrm rot="16200000" flipV="1">
            <a:off x="10840386" y="4501531"/>
            <a:ext cx="179070" cy="247015"/>
          </a:xfrm>
          <a:custGeom>
            <a:avLst/>
            <a:gdLst/>
            <a:ahLst/>
            <a:cxnLst/>
            <a:rect l="l" t="t" r="r" b="b"/>
            <a:pathLst>
              <a:path w="179070" h="247014">
                <a:moveTo>
                  <a:pt x="0" y="0"/>
                </a:moveTo>
                <a:lnTo>
                  <a:pt x="178560" y="0"/>
                </a:lnTo>
                <a:lnTo>
                  <a:pt x="178560" y="246490"/>
                </a:lnTo>
                <a:lnTo>
                  <a:pt x="0" y="246490"/>
                </a:lnTo>
                <a:lnTo>
                  <a:pt x="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7" name="object 22"/>
          <p:cNvSpPr/>
          <p:nvPr/>
        </p:nvSpPr>
        <p:spPr>
          <a:xfrm rot="16200000" flipV="1">
            <a:off x="10934298" y="4389058"/>
            <a:ext cx="0" cy="462280"/>
          </a:xfrm>
          <a:custGeom>
            <a:avLst/>
            <a:gdLst/>
            <a:ahLst/>
            <a:cxnLst/>
            <a:rect l="l" t="t" r="r" b="b"/>
            <a:pathLst>
              <a:path h="462280">
                <a:moveTo>
                  <a:pt x="0" y="0"/>
                </a:moveTo>
                <a:lnTo>
                  <a:pt x="1" y="461665"/>
                </a:lnTo>
              </a:path>
            </a:pathLst>
          </a:custGeom>
          <a:ln w="28575">
            <a:solidFill>
              <a:srgbClr val="A5AEAE"/>
            </a:solidFill>
          </a:ln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8" name="object 25"/>
          <p:cNvSpPr/>
          <p:nvPr/>
        </p:nvSpPr>
        <p:spPr>
          <a:xfrm rot="16200000">
            <a:off x="10496733" y="3880369"/>
            <a:ext cx="1094964" cy="217711"/>
          </a:xfrm>
          <a:custGeom>
            <a:avLst/>
            <a:gdLst/>
            <a:ahLst/>
            <a:cxnLst/>
            <a:rect l="l" t="t" r="r" b="b"/>
            <a:pathLst>
              <a:path w="1757679">
                <a:moveTo>
                  <a:pt x="0" y="0"/>
                </a:moveTo>
                <a:lnTo>
                  <a:pt x="1757279" y="1"/>
                </a:lnTo>
              </a:path>
            </a:pathLst>
          </a:custGeom>
          <a:ln w="28575">
            <a:solidFill>
              <a:srgbClr val="67CA52"/>
            </a:solidFill>
          </a:ln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9" name="object 5"/>
          <p:cNvSpPr/>
          <p:nvPr/>
        </p:nvSpPr>
        <p:spPr>
          <a:xfrm rot="5400000">
            <a:off x="10637170" y="3404020"/>
            <a:ext cx="91384" cy="607695"/>
          </a:xfrm>
          <a:custGeom>
            <a:avLst/>
            <a:gdLst/>
            <a:ahLst/>
            <a:cxnLst/>
            <a:rect l="l" t="t" r="r" b="b"/>
            <a:pathLst>
              <a:path w="85725" h="607695">
                <a:moveTo>
                  <a:pt x="42862" y="0"/>
                </a:moveTo>
                <a:lnTo>
                  <a:pt x="26178" y="3368"/>
                </a:lnTo>
                <a:lnTo>
                  <a:pt x="12554" y="12553"/>
                </a:lnTo>
                <a:lnTo>
                  <a:pt x="3368" y="26178"/>
                </a:lnTo>
                <a:lnTo>
                  <a:pt x="0" y="42862"/>
                </a:lnTo>
                <a:lnTo>
                  <a:pt x="870" y="51500"/>
                </a:lnTo>
                <a:lnTo>
                  <a:pt x="3368" y="59546"/>
                </a:lnTo>
                <a:lnTo>
                  <a:pt x="7320" y="66827"/>
                </a:lnTo>
                <a:lnTo>
                  <a:pt x="12555" y="73171"/>
                </a:lnTo>
                <a:lnTo>
                  <a:pt x="28576" y="79806"/>
                </a:lnTo>
                <a:lnTo>
                  <a:pt x="28576" y="607156"/>
                </a:lnTo>
                <a:lnTo>
                  <a:pt x="57151" y="607156"/>
                </a:lnTo>
                <a:lnTo>
                  <a:pt x="57151" y="79806"/>
                </a:lnTo>
                <a:lnTo>
                  <a:pt x="73171" y="73171"/>
                </a:lnTo>
                <a:lnTo>
                  <a:pt x="78405" y="66827"/>
                </a:lnTo>
                <a:lnTo>
                  <a:pt x="82356" y="59546"/>
                </a:lnTo>
                <a:lnTo>
                  <a:pt x="84854" y="51500"/>
                </a:lnTo>
                <a:lnTo>
                  <a:pt x="85725" y="42862"/>
                </a:lnTo>
                <a:lnTo>
                  <a:pt x="82356" y="26178"/>
                </a:lnTo>
                <a:lnTo>
                  <a:pt x="73171" y="12553"/>
                </a:lnTo>
                <a:lnTo>
                  <a:pt x="59546" y="3368"/>
                </a:lnTo>
                <a:lnTo>
                  <a:pt x="42862" y="0"/>
                </a:lnTo>
                <a:close/>
              </a:path>
            </a:pathLst>
          </a:custGeom>
          <a:solidFill>
            <a:srgbClr val="67CA52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0" name="object 5"/>
          <p:cNvSpPr/>
          <p:nvPr/>
        </p:nvSpPr>
        <p:spPr>
          <a:xfrm rot="5400000">
            <a:off x="10637169" y="3628860"/>
            <a:ext cx="91384" cy="607695"/>
          </a:xfrm>
          <a:custGeom>
            <a:avLst/>
            <a:gdLst/>
            <a:ahLst/>
            <a:cxnLst/>
            <a:rect l="l" t="t" r="r" b="b"/>
            <a:pathLst>
              <a:path w="85725" h="607695">
                <a:moveTo>
                  <a:pt x="42862" y="0"/>
                </a:moveTo>
                <a:lnTo>
                  <a:pt x="26178" y="3368"/>
                </a:lnTo>
                <a:lnTo>
                  <a:pt x="12554" y="12553"/>
                </a:lnTo>
                <a:lnTo>
                  <a:pt x="3368" y="26178"/>
                </a:lnTo>
                <a:lnTo>
                  <a:pt x="0" y="42862"/>
                </a:lnTo>
                <a:lnTo>
                  <a:pt x="870" y="51500"/>
                </a:lnTo>
                <a:lnTo>
                  <a:pt x="3368" y="59546"/>
                </a:lnTo>
                <a:lnTo>
                  <a:pt x="7320" y="66827"/>
                </a:lnTo>
                <a:lnTo>
                  <a:pt x="12555" y="73171"/>
                </a:lnTo>
                <a:lnTo>
                  <a:pt x="28576" y="79806"/>
                </a:lnTo>
                <a:lnTo>
                  <a:pt x="28576" y="607156"/>
                </a:lnTo>
                <a:lnTo>
                  <a:pt x="57151" y="607156"/>
                </a:lnTo>
                <a:lnTo>
                  <a:pt x="57151" y="79806"/>
                </a:lnTo>
                <a:lnTo>
                  <a:pt x="73171" y="73171"/>
                </a:lnTo>
                <a:lnTo>
                  <a:pt x="78405" y="66827"/>
                </a:lnTo>
                <a:lnTo>
                  <a:pt x="82356" y="59546"/>
                </a:lnTo>
                <a:lnTo>
                  <a:pt x="84854" y="51500"/>
                </a:lnTo>
                <a:lnTo>
                  <a:pt x="85725" y="42862"/>
                </a:lnTo>
                <a:lnTo>
                  <a:pt x="82356" y="26178"/>
                </a:lnTo>
                <a:lnTo>
                  <a:pt x="73171" y="12553"/>
                </a:lnTo>
                <a:lnTo>
                  <a:pt x="59546" y="3368"/>
                </a:lnTo>
                <a:lnTo>
                  <a:pt x="42862" y="0"/>
                </a:lnTo>
                <a:close/>
              </a:path>
            </a:pathLst>
          </a:custGeom>
          <a:solidFill>
            <a:srgbClr val="67CA52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1" name="object 5"/>
          <p:cNvSpPr/>
          <p:nvPr/>
        </p:nvSpPr>
        <p:spPr>
          <a:xfrm rot="5400000">
            <a:off x="10626283" y="3856350"/>
            <a:ext cx="91384" cy="607695"/>
          </a:xfrm>
          <a:custGeom>
            <a:avLst/>
            <a:gdLst/>
            <a:ahLst/>
            <a:cxnLst/>
            <a:rect l="l" t="t" r="r" b="b"/>
            <a:pathLst>
              <a:path w="85725" h="607695">
                <a:moveTo>
                  <a:pt x="42862" y="0"/>
                </a:moveTo>
                <a:lnTo>
                  <a:pt x="26178" y="3368"/>
                </a:lnTo>
                <a:lnTo>
                  <a:pt x="12554" y="12553"/>
                </a:lnTo>
                <a:lnTo>
                  <a:pt x="3368" y="26178"/>
                </a:lnTo>
                <a:lnTo>
                  <a:pt x="0" y="42862"/>
                </a:lnTo>
                <a:lnTo>
                  <a:pt x="870" y="51500"/>
                </a:lnTo>
                <a:lnTo>
                  <a:pt x="3368" y="59546"/>
                </a:lnTo>
                <a:lnTo>
                  <a:pt x="7320" y="66827"/>
                </a:lnTo>
                <a:lnTo>
                  <a:pt x="12555" y="73171"/>
                </a:lnTo>
                <a:lnTo>
                  <a:pt x="28576" y="79806"/>
                </a:lnTo>
                <a:lnTo>
                  <a:pt x="28576" y="607156"/>
                </a:lnTo>
                <a:lnTo>
                  <a:pt x="57151" y="607156"/>
                </a:lnTo>
                <a:lnTo>
                  <a:pt x="57151" y="79806"/>
                </a:lnTo>
                <a:lnTo>
                  <a:pt x="73171" y="73171"/>
                </a:lnTo>
                <a:lnTo>
                  <a:pt x="78405" y="66827"/>
                </a:lnTo>
                <a:lnTo>
                  <a:pt x="82356" y="59546"/>
                </a:lnTo>
                <a:lnTo>
                  <a:pt x="84854" y="51500"/>
                </a:lnTo>
                <a:lnTo>
                  <a:pt x="85725" y="42862"/>
                </a:lnTo>
                <a:lnTo>
                  <a:pt x="82356" y="26178"/>
                </a:lnTo>
                <a:lnTo>
                  <a:pt x="73171" y="12553"/>
                </a:lnTo>
                <a:lnTo>
                  <a:pt x="59546" y="3368"/>
                </a:lnTo>
                <a:lnTo>
                  <a:pt x="42862" y="0"/>
                </a:lnTo>
                <a:close/>
              </a:path>
            </a:pathLst>
          </a:custGeom>
          <a:solidFill>
            <a:srgbClr val="67CA52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2" name="object 9"/>
          <p:cNvSpPr/>
          <p:nvPr/>
        </p:nvSpPr>
        <p:spPr>
          <a:xfrm rot="5400000">
            <a:off x="10551858" y="3907023"/>
            <a:ext cx="1283212" cy="164911"/>
          </a:xfrm>
          <a:custGeom>
            <a:avLst/>
            <a:gdLst/>
            <a:ahLst/>
            <a:cxnLst/>
            <a:rect l="l" t="t" r="r" b="b"/>
            <a:pathLst>
              <a:path w="1997710" h="131444">
                <a:moveTo>
                  <a:pt x="1972536" y="80543"/>
                </a:moveTo>
                <a:lnTo>
                  <a:pt x="1916023" y="80543"/>
                </a:lnTo>
                <a:lnTo>
                  <a:pt x="1869188" y="107993"/>
                </a:lnTo>
                <a:lnTo>
                  <a:pt x="1866903" y="116746"/>
                </a:lnTo>
                <a:lnTo>
                  <a:pt x="1872889" y="126958"/>
                </a:lnTo>
                <a:lnTo>
                  <a:pt x="1876074" y="129231"/>
                </a:lnTo>
                <a:lnTo>
                  <a:pt x="1883150" y="131077"/>
                </a:lnTo>
                <a:lnTo>
                  <a:pt x="1887040" y="130651"/>
                </a:lnTo>
                <a:lnTo>
                  <a:pt x="1972536" y="80543"/>
                </a:lnTo>
                <a:close/>
              </a:path>
              <a:path w="1997710" h="131444">
                <a:moveTo>
                  <a:pt x="1883364" y="0"/>
                </a:moveTo>
                <a:lnTo>
                  <a:pt x="1874620" y="2320"/>
                </a:lnTo>
                <a:lnTo>
                  <a:pt x="1866696" y="15967"/>
                </a:lnTo>
                <a:lnTo>
                  <a:pt x="1869017" y="24711"/>
                </a:lnTo>
                <a:lnTo>
                  <a:pt x="1915965" y="51968"/>
                </a:lnTo>
                <a:lnTo>
                  <a:pt x="0" y="55906"/>
                </a:lnTo>
                <a:lnTo>
                  <a:pt x="58" y="84481"/>
                </a:lnTo>
                <a:lnTo>
                  <a:pt x="1972536" y="80543"/>
                </a:lnTo>
                <a:lnTo>
                  <a:pt x="1997198" y="66089"/>
                </a:lnTo>
                <a:lnTo>
                  <a:pt x="1883364" y="0"/>
                </a:lnTo>
                <a:close/>
              </a:path>
            </a:pathLst>
          </a:custGeom>
          <a:solidFill>
            <a:srgbClr val="2A84D3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3" name="object 10"/>
          <p:cNvSpPr/>
          <p:nvPr/>
        </p:nvSpPr>
        <p:spPr>
          <a:xfrm rot="5400000">
            <a:off x="11273047" y="3776788"/>
            <a:ext cx="85725" cy="317500"/>
          </a:xfrm>
          <a:custGeom>
            <a:avLst/>
            <a:gdLst/>
            <a:ahLst/>
            <a:cxnLst/>
            <a:rect l="l" t="t" r="r" b="b"/>
            <a:pathLst>
              <a:path w="85725" h="317500">
                <a:moveTo>
                  <a:pt x="29899" y="0"/>
                </a:moveTo>
                <a:lnTo>
                  <a:pt x="28752" y="237488"/>
                </a:lnTo>
                <a:lnTo>
                  <a:pt x="12700" y="244047"/>
                </a:lnTo>
                <a:lnTo>
                  <a:pt x="7435" y="250365"/>
                </a:lnTo>
                <a:lnTo>
                  <a:pt x="3448" y="257626"/>
                </a:lnTo>
                <a:lnTo>
                  <a:pt x="912" y="265660"/>
                </a:lnTo>
                <a:lnTo>
                  <a:pt x="0" y="274294"/>
                </a:lnTo>
                <a:lnTo>
                  <a:pt x="3287" y="290994"/>
                </a:lnTo>
                <a:lnTo>
                  <a:pt x="12407" y="304662"/>
                </a:lnTo>
                <a:lnTo>
                  <a:pt x="25986" y="313914"/>
                </a:lnTo>
                <a:lnTo>
                  <a:pt x="42654" y="317362"/>
                </a:lnTo>
                <a:lnTo>
                  <a:pt x="59354" y="314075"/>
                </a:lnTo>
                <a:lnTo>
                  <a:pt x="73023" y="304955"/>
                </a:lnTo>
                <a:lnTo>
                  <a:pt x="82274" y="291375"/>
                </a:lnTo>
                <a:lnTo>
                  <a:pt x="85723" y="274708"/>
                </a:lnTo>
                <a:lnTo>
                  <a:pt x="84894" y="266065"/>
                </a:lnTo>
                <a:lnTo>
                  <a:pt x="82435" y="258007"/>
                </a:lnTo>
                <a:lnTo>
                  <a:pt x="78519" y="250707"/>
                </a:lnTo>
                <a:lnTo>
                  <a:pt x="73315" y="244339"/>
                </a:lnTo>
                <a:lnTo>
                  <a:pt x="57327" y="237625"/>
                </a:lnTo>
                <a:lnTo>
                  <a:pt x="58474" y="137"/>
                </a:lnTo>
                <a:lnTo>
                  <a:pt x="29899" y="0"/>
                </a:lnTo>
                <a:close/>
              </a:path>
            </a:pathLst>
          </a:custGeom>
          <a:solidFill>
            <a:srgbClr val="2A84D3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5" name="Rettangolo 104"/>
          <p:cNvSpPr/>
          <p:nvPr/>
        </p:nvSpPr>
        <p:spPr>
          <a:xfrm rot="5400000">
            <a:off x="9442498" y="2351776"/>
            <a:ext cx="4292842" cy="26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933065" lvl="0"/>
            <a:r>
              <a:rPr lang="it-IT" sz="1150" spc="20" dirty="0">
                <a:solidFill>
                  <a:srgbClr val="505050"/>
                </a:solidFill>
                <a:latin typeface="Segoe UI Light"/>
                <a:cs typeface="Segoe UI Light"/>
              </a:rPr>
              <a:t>Reading </a:t>
            </a:r>
            <a:r>
              <a:rPr lang="it-IT" sz="1150" spc="15" dirty="0">
                <a:solidFill>
                  <a:srgbClr val="505050"/>
                </a:solidFill>
                <a:latin typeface="Segoe UI Light"/>
                <a:cs typeface="Segoe UI Light"/>
              </a:rPr>
              <a:t>from</a:t>
            </a:r>
            <a:r>
              <a:rPr lang="it-IT" sz="1150" spc="-9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lang="it-IT" sz="1150" spc="20" dirty="0">
                <a:solidFill>
                  <a:srgbClr val="505050"/>
                </a:solidFill>
                <a:latin typeface="Segoe UI Light"/>
                <a:cs typeface="Segoe UI Light"/>
              </a:rPr>
              <a:t>URL</a:t>
            </a:r>
            <a:endParaRPr lang="it-IT" sz="1150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106" name="object 15"/>
          <p:cNvSpPr txBox="1"/>
          <p:nvPr/>
        </p:nvSpPr>
        <p:spPr>
          <a:xfrm rot="5400000">
            <a:off x="11628388" y="5050430"/>
            <a:ext cx="911860" cy="2368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sz="1400" spc="5" dirty="0">
                <a:latin typeface="Consolas"/>
                <a:cs typeface="Consolas"/>
              </a:rPr>
              <a:t>GetString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110" name="object 7"/>
          <p:cNvSpPr/>
          <p:nvPr/>
        </p:nvSpPr>
        <p:spPr>
          <a:xfrm rot="16200000" flipH="1">
            <a:off x="11366694" y="4722098"/>
            <a:ext cx="85725" cy="1017905"/>
          </a:xfrm>
          <a:custGeom>
            <a:avLst/>
            <a:gdLst/>
            <a:ahLst/>
            <a:cxnLst/>
            <a:rect l="l" t="t" r="r" b="b"/>
            <a:pathLst>
              <a:path w="85725" h="1017904">
                <a:moveTo>
                  <a:pt x="42862" y="0"/>
                </a:moveTo>
                <a:lnTo>
                  <a:pt x="26178" y="3368"/>
                </a:lnTo>
                <a:lnTo>
                  <a:pt x="12553" y="12553"/>
                </a:lnTo>
                <a:lnTo>
                  <a:pt x="3368" y="26178"/>
                </a:lnTo>
                <a:lnTo>
                  <a:pt x="0" y="42862"/>
                </a:lnTo>
                <a:lnTo>
                  <a:pt x="870" y="51500"/>
                </a:lnTo>
                <a:lnTo>
                  <a:pt x="3368" y="59546"/>
                </a:lnTo>
                <a:lnTo>
                  <a:pt x="7319" y="66827"/>
                </a:lnTo>
                <a:lnTo>
                  <a:pt x="12553" y="73171"/>
                </a:lnTo>
                <a:lnTo>
                  <a:pt x="28575" y="79806"/>
                </a:lnTo>
                <a:lnTo>
                  <a:pt x="28575" y="1017560"/>
                </a:lnTo>
                <a:lnTo>
                  <a:pt x="57150" y="1017560"/>
                </a:lnTo>
                <a:lnTo>
                  <a:pt x="57150" y="79806"/>
                </a:lnTo>
                <a:lnTo>
                  <a:pt x="73169" y="73171"/>
                </a:lnTo>
                <a:lnTo>
                  <a:pt x="78404" y="66827"/>
                </a:lnTo>
                <a:lnTo>
                  <a:pt x="82356" y="59546"/>
                </a:lnTo>
                <a:lnTo>
                  <a:pt x="84854" y="51500"/>
                </a:lnTo>
                <a:lnTo>
                  <a:pt x="85725" y="42862"/>
                </a:lnTo>
                <a:lnTo>
                  <a:pt x="82356" y="26178"/>
                </a:lnTo>
                <a:lnTo>
                  <a:pt x="73170" y="12553"/>
                </a:lnTo>
                <a:lnTo>
                  <a:pt x="59546" y="3368"/>
                </a:lnTo>
                <a:lnTo>
                  <a:pt x="42862" y="0"/>
                </a:lnTo>
                <a:close/>
              </a:path>
            </a:pathLst>
          </a:custGeom>
          <a:solidFill>
            <a:srgbClr val="A33AA7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1" name="object 5"/>
          <p:cNvSpPr/>
          <p:nvPr/>
        </p:nvSpPr>
        <p:spPr>
          <a:xfrm rot="5400000">
            <a:off x="10636641" y="5559652"/>
            <a:ext cx="91384" cy="607695"/>
          </a:xfrm>
          <a:custGeom>
            <a:avLst/>
            <a:gdLst/>
            <a:ahLst/>
            <a:cxnLst/>
            <a:rect l="l" t="t" r="r" b="b"/>
            <a:pathLst>
              <a:path w="85725" h="607695">
                <a:moveTo>
                  <a:pt x="42862" y="0"/>
                </a:moveTo>
                <a:lnTo>
                  <a:pt x="26178" y="3368"/>
                </a:lnTo>
                <a:lnTo>
                  <a:pt x="12554" y="12553"/>
                </a:lnTo>
                <a:lnTo>
                  <a:pt x="3368" y="26178"/>
                </a:lnTo>
                <a:lnTo>
                  <a:pt x="0" y="42862"/>
                </a:lnTo>
                <a:lnTo>
                  <a:pt x="870" y="51500"/>
                </a:lnTo>
                <a:lnTo>
                  <a:pt x="3368" y="59546"/>
                </a:lnTo>
                <a:lnTo>
                  <a:pt x="7320" y="66827"/>
                </a:lnTo>
                <a:lnTo>
                  <a:pt x="12555" y="73171"/>
                </a:lnTo>
                <a:lnTo>
                  <a:pt x="28576" y="79806"/>
                </a:lnTo>
                <a:lnTo>
                  <a:pt x="28576" y="607156"/>
                </a:lnTo>
                <a:lnTo>
                  <a:pt x="57151" y="607156"/>
                </a:lnTo>
                <a:lnTo>
                  <a:pt x="57151" y="79806"/>
                </a:lnTo>
                <a:lnTo>
                  <a:pt x="73171" y="73171"/>
                </a:lnTo>
                <a:lnTo>
                  <a:pt x="78405" y="66827"/>
                </a:lnTo>
                <a:lnTo>
                  <a:pt x="82356" y="59546"/>
                </a:lnTo>
                <a:lnTo>
                  <a:pt x="84854" y="51500"/>
                </a:lnTo>
                <a:lnTo>
                  <a:pt x="85725" y="42862"/>
                </a:lnTo>
                <a:lnTo>
                  <a:pt x="82356" y="26178"/>
                </a:lnTo>
                <a:lnTo>
                  <a:pt x="73171" y="12553"/>
                </a:lnTo>
                <a:lnTo>
                  <a:pt x="59546" y="3368"/>
                </a:lnTo>
                <a:lnTo>
                  <a:pt x="42862" y="0"/>
                </a:lnTo>
                <a:close/>
              </a:path>
            </a:pathLst>
          </a:custGeom>
          <a:solidFill>
            <a:srgbClr val="A33AA7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2" name="object 17"/>
          <p:cNvSpPr txBox="1"/>
          <p:nvPr/>
        </p:nvSpPr>
        <p:spPr>
          <a:xfrm>
            <a:off x="9529535" y="5755958"/>
            <a:ext cx="813435" cy="2368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sz="1400" spc="5" dirty="0">
                <a:latin typeface="Consolas"/>
                <a:cs typeface="Consolas"/>
              </a:rPr>
              <a:t>LoadData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114" name="Rettangolo 113"/>
          <p:cNvSpPr/>
          <p:nvPr/>
        </p:nvSpPr>
        <p:spPr>
          <a:xfrm>
            <a:off x="10555451" y="3070238"/>
            <a:ext cx="858889" cy="26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1645" lvl="0" algn="ctr"/>
            <a:r>
              <a:rPr lang="it-IT" sz="1150" spc="20" dirty="0">
                <a:solidFill>
                  <a:srgbClr val="505050"/>
                </a:solidFill>
                <a:latin typeface="Segoe UI Light"/>
                <a:cs typeface="Segoe UI Light"/>
              </a:rPr>
              <a:t>I/O</a:t>
            </a:r>
            <a:endParaRPr lang="it-IT" sz="1150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cxnSp>
        <p:nvCxnSpPr>
          <p:cNvPr id="116" name="Connettore 2 115"/>
          <p:cNvCxnSpPr>
            <a:cxnSpLocks/>
            <a:endCxn id="7" idx="0"/>
          </p:cNvCxnSpPr>
          <p:nvPr/>
        </p:nvCxnSpPr>
        <p:spPr>
          <a:xfrm>
            <a:off x="2636837" y="5046982"/>
            <a:ext cx="930830" cy="459035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ttore 2 116"/>
          <p:cNvCxnSpPr>
            <a:cxnSpLocks/>
            <a:endCxn id="8" idx="0"/>
          </p:cNvCxnSpPr>
          <p:nvPr/>
        </p:nvCxnSpPr>
        <p:spPr>
          <a:xfrm>
            <a:off x="2636837" y="5046982"/>
            <a:ext cx="3510356" cy="48865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3866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 Inflating</a:t>
            </a:r>
          </a:p>
        </p:txBody>
      </p:sp>
      <p:sp>
        <p:nvSpPr>
          <p:cNvPr id="32" name="object 2"/>
          <p:cNvSpPr txBox="1"/>
          <p:nvPr/>
        </p:nvSpPr>
        <p:spPr>
          <a:xfrm>
            <a:off x="729693" y="1698373"/>
            <a:ext cx="10974944" cy="83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È possibile trarre vantaggio dalla separazione tra Inflating e Rendering delegando l’esecuzione della prima fase ad un Thread secondario</a:t>
            </a:r>
          </a:p>
        </p:txBody>
      </p:sp>
      <p:sp>
        <p:nvSpPr>
          <p:cNvPr id="2" name="Rettangolo 1"/>
          <p:cNvSpPr/>
          <p:nvPr/>
        </p:nvSpPr>
        <p:spPr>
          <a:xfrm>
            <a:off x="5690256" y="3209818"/>
            <a:ext cx="58862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StackLayout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&gt; InflateOnBackgroundThread()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.Factory.StartNew(() =&gt;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stackLayout =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StackLayout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stackLayout.Children.Add(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Label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Text = 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"Hello Codemotion"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stackLayout;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786737" y="3209818"/>
            <a:ext cx="621665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MainPage()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InflateOnBackgroundThread()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8000"/>
                </a:solidFill>
                <a:latin typeface="Consolas" panose="020B0609020204030204" pitchFamily="49" charset="0"/>
              </a:rPr>
              <a:t>//... 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dirty="0"/>
          </a:p>
        </p:txBody>
      </p:sp>
      <p:sp>
        <p:nvSpPr>
          <p:cNvPr id="13" name="object 5"/>
          <p:cNvSpPr/>
          <p:nvPr/>
        </p:nvSpPr>
        <p:spPr>
          <a:xfrm>
            <a:off x="786737" y="3116262"/>
            <a:ext cx="4116944" cy="1605002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5"/>
          <p:cNvSpPr/>
          <p:nvPr/>
        </p:nvSpPr>
        <p:spPr>
          <a:xfrm>
            <a:off x="5608637" y="3116262"/>
            <a:ext cx="5967866" cy="3505200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763804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2"/>
          <p:cNvSpPr txBox="1"/>
          <p:nvPr/>
        </p:nvSpPr>
        <p:spPr>
          <a:xfrm>
            <a:off x="729693" y="1698373"/>
            <a:ext cx="10670144" cy="2264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spcAft>
                <a:spcPts val="600"/>
              </a:spcAft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Nel caso l’Inflating venga eseguito in un Thread secondario:</a:t>
            </a:r>
          </a:p>
          <a:p>
            <a:pPr marL="474470" marR="100170" indent="-4572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Non è possibile da BT modificare il Visual Tree</a:t>
            </a:r>
          </a:p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Per farlo, occorre restituire il controllo al Thread chiamante, in questo caso lo UI Thread</a:t>
            </a:r>
          </a:p>
          <a:p>
            <a:pPr marL="474470" marR="100170" indent="-457200">
              <a:buFont typeface="Wingdings" panose="05000000000000000000" pitchFamily="2" charset="2"/>
              <a:buChar char="§"/>
              <a:tabLst>
                <a:tab pos="483580" algn="l"/>
              </a:tabLst>
            </a:pPr>
            <a:endParaRPr lang="it-IT" sz="2720" dirty="0">
              <a:latin typeface="Segoe UI Light"/>
              <a:cs typeface="Segoe UI Light"/>
            </a:endParaRPr>
          </a:p>
        </p:txBody>
      </p:sp>
      <p:sp>
        <p:nvSpPr>
          <p:cNvPr id="8" name="object 19"/>
          <p:cNvSpPr/>
          <p:nvPr/>
        </p:nvSpPr>
        <p:spPr>
          <a:xfrm>
            <a:off x="7894637" y="2241499"/>
            <a:ext cx="384098" cy="417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0"/>
          <p:cNvSpPr/>
          <p:nvPr/>
        </p:nvSpPr>
        <p:spPr>
          <a:xfrm>
            <a:off x="7941881" y="2265870"/>
            <a:ext cx="294640" cy="327660"/>
          </a:xfrm>
          <a:custGeom>
            <a:avLst/>
            <a:gdLst/>
            <a:ahLst/>
            <a:cxnLst/>
            <a:rect l="l" t="t" r="r" b="b"/>
            <a:pathLst>
              <a:path w="294639" h="327660">
                <a:moveTo>
                  <a:pt x="178815" y="0"/>
                </a:moveTo>
                <a:lnTo>
                  <a:pt x="118999" y="92202"/>
                </a:lnTo>
                <a:lnTo>
                  <a:pt x="143637" y="103124"/>
                </a:lnTo>
                <a:lnTo>
                  <a:pt x="68452" y="182118"/>
                </a:lnTo>
                <a:lnTo>
                  <a:pt x="93090" y="195325"/>
                </a:lnTo>
                <a:lnTo>
                  <a:pt x="0" y="327660"/>
                </a:lnTo>
                <a:lnTo>
                  <a:pt x="157734" y="226314"/>
                </a:lnTo>
                <a:lnTo>
                  <a:pt x="127762" y="212217"/>
                </a:lnTo>
                <a:lnTo>
                  <a:pt x="225805" y="147193"/>
                </a:lnTo>
                <a:lnTo>
                  <a:pt x="190626" y="127127"/>
                </a:lnTo>
                <a:lnTo>
                  <a:pt x="294132" y="59055"/>
                </a:lnTo>
                <a:lnTo>
                  <a:pt x="17881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1"/>
          <p:cNvSpPr/>
          <p:nvPr/>
        </p:nvSpPr>
        <p:spPr>
          <a:xfrm>
            <a:off x="7941881" y="2267091"/>
            <a:ext cx="294640" cy="327660"/>
          </a:xfrm>
          <a:custGeom>
            <a:avLst/>
            <a:gdLst/>
            <a:ahLst/>
            <a:cxnLst/>
            <a:rect l="l" t="t" r="r" b="b"/>
            <a:pathLst>
              <a:path w="294639" h="327660">
                <a:moveTo>
                  <a:pt x="178815" y="0"/>
                </a:moveTo>
                <a:lnTo>
                  <a:pt x="118999" y="92202"/>
                </a:lnTo>
                <a:lnTo>
                  <a:pt x="143637" y="103124"/>
                </a:lnTo>
                <a:lnTo>
                  <a:pt x="68452" y="182118"/>
                </a:lnTo>
                <a:lnTo>
                  <a:pt x="93090" y="195325"/>
                </a:lnTo>
                <a:lnTo>
                  <a:pt x="0" y="327660"/>
                </a:lnTo>
                <a:lnTo>
                  <a:pt x="157734" y="226314"/>
                </a:lnTo>
                <a:lnTo>
                  <a:pt x="127762" y="212217"/>
                </a:lnTo>
                <a:lnTo>
                  <a:pt x="225805" y="147193"/>
                </a:lnTo>
                <a:lnTo>
                  <a:pt x="190626" y="127127"/>
                </a:lnTo>
                <a:lnTo>
                  <a:pt x="294132" y="59055"/>
                </a:lnTo>
                <a:lnTo>
                  <a:pt x="178815" y="0"/>
                </a:lnTo>
                <a:close/>
              </a:path>
            </a:pathLst>
          </a:custGeom>
          <a:ln w="9144">
            <a:solidFill>
              <a:srgbClr val="949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ttangolo 5"/>
          <p:cNvSpPr/>
          <p:nvPr/>
        </p:nvSpPr>
        <p:spPr>
          <a:xfrm>
            <a:off x="8274918" y="2276030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InvalidOperationException</a:t>
            </a:r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4633911" y="3621264"/>
            <a:ext cx="77565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MainPage()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uiTaskScheduler = 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TaskScheduler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.FromCurrentSynchronizationContext();</a:t>
            </a:r>
          </a:p>
          <a:p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InflateOnBackgroundThread()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.ContinueWith(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task =&gt; AddToVisualTree(task.Result),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uiTaskScheduler);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dirty="0"/>
          </a:p>
        </p:txBody>
      </p:sp>
      <p:sp>
        <p:nvSpPr>
          <p:cNvPr id="17" name="object 5"/>
          <p:cNvSpPr/>
          <p:nvPr/>
        </p:nvSpPr>
        <p:spPr>
          <a:xfrm>
            <a:off x="4598925" y="3544157"/>
            <a:ext cx="7410512" cy="3026180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/>
          <p:cNvSpPr/>
          <p:nvPr/>
        </p:nvSpPr>
        <p:spPr>
          <a:xfrm rot="16200000">
            <a:off x="4604162" y="3924187"/>
            <a:ext cx="183067" cy="1368682"/>
          </a:xfrm>
          <a:custGeom>
            <a:avLst/>
            <a:gdLst/>
            <a:ahLst/>
            <a:cxnLst/>
            <a:rect l="l" t="t" r="r" b="b"/>
            <a:pathLst>
              <a:path w="134620" h="1006475">
                <a:moveTo>
                  <a:pt x="67182" y="57404"/>
                </a:moveTo>
                <a:lnTo>
                  <a:pt x="52704" y="82223"/>
                </a:lnTo>
                <a:lnTo>
                  <a:pt x="52704" y="1005967"/>
                </a:lnTo>
                <a:lnTo>
                  <a:pt x="81661" y="1005967"/>
                </a:lnTo>
                <a:lnTo>
                  <a:pt x="81661" y="82223"/>
                </a:lnTo>
                <a:lnTo>
                  <a:pt x="67182" y="57404"/>
                </a:lnTo>
                <a:close/>
              </a:path>
              <a:path w="134620" h="1006475">
                <a:moveTo>
                  <a:pt x="67182" y="0"/>
                </a:moveTo>
                <a:lnTo>
                  <a:pt x="0" y="115316"/>
                </a:lnTo>
                <a:lnTo>
                  <a:pt x="2286" y="124079"/>
                </a:lnTo>
                <a:lnTo>
                  <a:pt x="9270" y="128143"/>
                </a:lnTo>
                <a:lnTo>
                  <a:pt x="16128" y="132207"/>
                </a:lnTo>
                <a:lnTo>
                  <a:pt x="25018" y="129921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9"/>
                </a:lnTo>
                <a:lnTo>
                  <a:pt x="83980" y="28829"/>
                </a:lnTo>
                <a:lnTo>
                  <a:pt x="67182" y="0"/>
                </a:lnTo>
                <a:close/>
              </a:path>
              <a:path w="134620" h="1006475">
                <a:moveTo>
                  <a:pt x="83980" y="28829"/>
                </a:moveTo>
                <a:lnTo>
                  <a:pt x="81661" y="28829"/>
                </a:lnTo>
                <a:lnTo>
                  <a:pt x="81661" y="82223"/>
                </a:lnTo>
                <a:lnTo>
                  <a:pt x="105409" y="122936"/>
                </a:lnTo>
                <a:lnTo>
                  <a:pt x="109346" y="129921"/>
                </a:lnTo>
                <a:lnTo>
                  <a:pt x="118237" y="132207"/>
                </a:lnTo>
                <a:lnTo>
                  <a:pt x="125094" y="128143"/>
                </a:lnTo>
                <a:lnTo>
                  <a:pt x="132079" y="124079"/>
                </a:lnTo>
                <a:lnTo>
                  <a:pt x="134365" y="115316"/>
                </a:lnTo>
                <a:lnTo>
                  <a:pt x="83980" y="28829"/>
                </a:lnTo>
                <a:close/>
              </a:path>
              <a:path w="134620" h="1006475">
                <a:moveTo>
                  <a:pt x="81661" y="28829"/>
                </a:moveTo>
                <a:lnTo>
                  <a:pt x="52704" y="28829"/>
                </a:lnTo>
                <a:lnTo>
                  <a:pt x="52704" y="82223"/>
                </a:lnTo>
                <a:lnTo>
                  <a:pt x="67182" y="57404"/>
                </a:lnTo>
                <a:lnTo>
                  <a:pt x="54737" y="36068"/>
                </a:lnTo>
                <a:lnTo>
                  <a:pt x="81661" y="36068"/>
                </a:lnTo>
                <a:lnTo>
                  <a:pt x="81661" y="28829"/>
                </a:lnTo>
                <a:close/>
              </a:path>
              <a:path w="134620" h="1006475">
                <a:moveTo>
                  <a:pt x="81661" y="36068"/>
                </a:moveTo>
                <a:lnTo>
                  <a:pt x="79628" y="36068"/>
                </a:lnTo>
                <a:lnTo>
                  <a:pt x="67182" y="57404"/>
                </a:lnTo>
                <a:lnTo>
                  <a:pt x="81661" y="82223"/>
                </a:lnTo>
                <a:lnTo>
                  <a:pt x="81661" y="36068"/>
                </a:lnTo>
                <a:close/>
              </a:path>
              <a:path w="134620" h="1006475">
                <a:moveTo>
                  <a:pt x="79628" y="36068"/>
                </a:moveTo>
                <a:lnTo>
                  <a:pt x="54737" y="36068"/>
                </a:lnTo>
                <a:lnTo>
                  <a:pt x="67182" y="57404"/>
                </a:lnTo>
                <a:lnTo>
                  <a:pt x="79628" y="36068"/>
                </a:lnTo>
                <a:close/>
              </a:path>
            </a:pathLst>
          </a:custGeom>
          <a:solidFill>
            <a:srgbClr val="A239A7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48"/>
          </a:p>
        </p:txBody>
      </p:sp>
      <p:sp>
        <p:nvSpPr>
          <p:cNvPr id="19" name="object 9"/>
          <p:cNvSpPr txBox="1"/>
          <p:nvPr/>
        </p:nvSpPr>
        <p:spPr>
          <a:xfrm>
            <a:off x="1031812" y="4043469"/>
            <a:ext cx="3071151" cy="1130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71" algn="just"/>
            <a:r>
              <a:rPr lang="it-IT" sz="2448" dirty="0">
                <a:latin typeface="Segoe UI Light"/>
                <a:cs typeface="Segoe UI Light"/>
              </a:rPr>
              <a:t>Catturare il contesto di sincronizzazione corrente</a:t>
            </a:r>
          </a:p>
        </p:txBody>
      </p:sp>
      <p:sp>
        <p:nvSpPr>
          <p:cNvPr id="20" name="object 8"/>
          <p:cNvSpPr/>
          <p:nvPr/>
        </p:nvSpPr>
        <p:spPr>
          <a:xfrm rot="16200000">
            <a:off x="4604163" y="5204866"/>
            <a:ext cx="183067" cy="1368682"/>
          </a:xfrm>
          <a:custGeom>
            <a:avLst/>
            <a:gdLst/>
            <a:ahLst/>
            <a:cxnLst/>
            <a:rect l="l" t="t" r="r" b="b"/>
            <a:pathLst>
              <a:path w="134620" h="1006475">
                <a:moveTo>
                  <a:pt x="67182" y="57404"/>
                </a:moveTo>
                <a:lnTo>
                  <a:pt x="52704" y="82223"/>
                </a:lnTo>
                <a:lnTo>
                  <a:pt x="52704" y="1005967"/>
                </a:lnTo>
                <a:lnTo>
                  <a:pt x="81661" y="1005967"/>
                </a:lnTo>
                <a:lnTo>
                  <a:pt x="81661" y="82223"/>
                </a:lnTo>
                <a:lnTo>
                  <a:pt x="67182" y="57404"/>
                </a:lnTo>
                <a:close/>
              </a:path>
              <a:path w="134620" h="1006475">
                <a:moveTo>
                  <a:pt x="67182" y="0"/>
                </a:moveTo>
                <a:lnTo>
                  <a:pt x="0" y="115316"/>
                </a:lnTo>
                <a:lnTo>
                  <a:pt x="2286" y="124079"/>
                </a:lnTo>
                <a:lnTo>
                  <a:pt x="9270" y="128143"/>
                </a:lnTo>
                <a:lnTo>
                  <a:pt x="16128" y="132207"/>
                </a:lnTo>
                <a:lnTo>
                  <a:pt x="25018" y="129921"/>
                </a:lnTo>
                <a:lnTo>
                  <a:pt x="28955" y="122936"/>
                </a:lnTo>
                <a:lnTo>
                  <a:pt x="52704" y="82223"/>
                </a:lnTo>
                <a:lnTo>
                  <a:pt x="52704" y="28829"/>
                </a:lnTo>
                <a:lnTo>
                  <a:pt x="83980" y="28829"/>
                </a:lnTo>
                <a:lnTo>
                  <a:pt x="67182" y="0"/>
                </a:lnTo>
                <a:close/>
              </a:path>
              <a:path w="134620" h="1006475">
                <a:moveTo>
                  <a:pt x="83980" y="28829"/>
                </a:moveTo>
                <a:lnTo>
                  <a:pt x="81661" y="28829"/>
                </a:lnTo>
                <a:lnTo>
                  <a:pt x="81661" y="82223"/>
                </a:lnTo>
                <a:lnTo>
                  <a:pt x="105409" y="122936"/>
                </a:lnTo>
                <a:lnTo>
                  <a:pt x="109346" y="129921"/>
                </a:lnTo>
                <a:lnTo>
                  <a:pt x="118237" y="132207"/>
                </a:lnTo>
                <a:lnTo>
                  <a:pt x="125094" y="128143"/>
                </a:lnTo>
                <a:lnTo>
                  <a:pt x="132079" y="124079"/>
                </a:lnTo>
                <a:lnTo>
                  <a:pt x="134365" y="115316"/>
                </a:lnTo>
                <a:lnTo>
                  <a:pt x="83980" y="28829"/>
                </a:lnTo>
                <a:close/>
              </a:path>
              <a:path w="134620" h="1006475">
                <a:moveTo>
                  <a:pt x="81661" y="28829"/>
                </a:moveTo>
                <a:lnTo>
                  <a:pt x="52704" y="28829"/>
                </a:lnTo>
                <a:lnTo>
                  <a:pt x="52704" y="82223"/>
                </a:lnTo>
                <a:lnTo>
                  <a:pt x="67182" y="57404"/>
                </a:lnTo>
                <a:lnTo>
                  <a:pt x="54737" y="36068"/>
                </a:lnTo>
                <a:lnTo>
                  <a:pt x="81661" y="36068"/>
                </a:lnTo>
                <a:lnTo>
                  <a:pt x="81661" y="28829"/>
                </a:lnTo>
                <a:close/>
              </a:path>
              <a:path w="134620" h="1006475">
                <a:moveTo>
                  <a:pt x="81661" y="36068"/>
                </a:moveTo>
                <a:lnTo>
                  <a:pt x="79628" y="36068"/>
                </a:lnTo>
                <a:lnTo>
                  <a:pt x="67182" y="57404"/>
                </a:lnTo>
                <a:lnTo>
                  <a:pt x="81661" y="82223"/>
                </a:lnTo>
                <a:lnTo>
                  <a:pt x="81661" y="36068"/>
                </a:lnTo>
                <a:close/>
              </a:path>
              <a:path w="134620" h="1006475">
                <a:moveTo>
                  <a:pt x="79628" y="36068"/>
                </a:moveTo>
                <a:lnTo>
                  <a:pt x="54737" y="36068"/>
                </a:lnTo>
                <a:lnTo>
                  <a:pt x="67182" y="57404"/>
                </a:lnTo>
                <a:lnTo>
                  <a:pt x="79628" y="36068"/>
                </a:lnTo>
                <a:close/>
              </a:path>
            </a:pathLst>
          </a:custGeom>
          <a:solidFill>
            <a:srgbClr val="A239A7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48"/>
          </a:p>
        </p:txBody>
      </p:sp>
      <p:sp>
        <p:nvSpPr>
          <p:cNvPr id="21" name="object 9"/>
          <p:cNvSpPr txBox="1"/>
          <p:nvPr/>
        </p:nvSpPr>
        <p:spPr>
          <a:xfrm>
            <a:off x="1031812" y="5334787"/>
            <a:ext cx="3430142" cy="1130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71" algn="just"/>
            <a:r>
              <a:rPr lang="it-IT" sz="2448" dirty="0">
                <a:latin typeface="Segoe UI Light"/>
                <a:cs typeface="Segoe UI Light"/>
              </a:rPr>
              <a:t>Eseguire l’unmarshalling e l’aggiunta al VT nello</a:t>
            </a:r>
          </a:p>
          <a:p>
            <a:pPr marL="17271" algn="just"/>
            <a:r>
              <a:rPr lang="it-IT" sz="2448" dirty="0">
                <a:latin typeface="Segoe UI Light"/>
                <a:cs typeface="Segoe UI Light"/>
              </a:rPr>
              <a:t>UI Thread</a:t>
            </a:r>
          </a:p>
        </p:txBody>
      </p:sp>
      <p:sp>
        <p:nvSpPr>
          <p:cNvPr id="16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 Inflating</a:t>
            </a:r>
          </a:p>
        </p:txBody>
      </p:sp>
    </p:spTree>
    <p:extLst>
      <p:ext uri="{BB962C8B-B14F-4D97-AF65-F5344CB8AC3E}">
        <p14:creationId xmlns:p14="http://schemas.microsoft.com/office/powerpoint/2010/main" val="306061382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 Inflating</a:t>
            </a: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355922" y="1726053"/>
            <a:ext cx="1823716" cy="8483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953">
              <a:lnSpc>
                <a:spcPct val="100000"/>
              </a:lnSpc>
            </a:pPr>
            <a:r>
              <a:rPr lang="it-IT" sz="5405" spc="-87" dirty="0">
                <a:solidFill>
                  <a:srgbClr val="000000"/>
                </a:solidFill>
              </a:rPr>
              <a:t>Demo</a:t>
            </a:r>
            <a:endParaRPr lang="it-IT" sz="5405" dirty="0">
              <a:solidFill>
                <a:srgbClr val="000000"/>
              </a:solidFill>
            </a:endParaRPr>
          </a:p>
        </p:txBody>
      </p:sp>
      <p:sp>
        <p:nvSpPr>
          <p:cNvPr id="5" name="object 4"/>
          <p:cNvSpPr txBox="1">
            <a:spLocks/>
          </p:cNvSpPr>
          <p:nvPr/>
        </p:nvSpPr>
        <p:spPr>
          <a:xfrm>
            <a:off x="355921" y="3802062"/>
            <a:ext cx="4699285" cy="5123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953">
              <a:lnSpc>
                <a:spcPct val="100000"/>
              </a:lnSpc>
            </a:pPr>
            <a:r>
              <a:rPr lang="it-IT" sz="3264" b="1" spc="-87" dirty="0">
                <a:solidFill>
                  <a:srgbClr val="000000"/>
                </a:solidFill>
                <a:latin typeface="+mn-lt"/>
              </a:rPr>
              <a:t>GitHub Repo:</a:t>
            </a:r>
            <a:endParaRPr lang="it-IT" sz="5405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4" y="4438463"/>
            <a:ext cx="1203233" cy="1203233"/>
          </a:xfrm>
          <a:prstGeom prst="rect">
            <a:avLst/>
          </a:prstGeom>
        </p:spPr>
      </p:pic>
      <p:sp>
        <p:nvSpPr>
          <p:cNvPr id="10" name="Rectangle 9">
            <a:hlinkClick r:id="rId3"/>
          </p:cNvPr>
          <p:cNvSpPr/>
          <p:nvPr/>
        </p:nvSpPr>
        <p:spPr>
          <a:xfrm>
            <a:off x="2929435" y="3802062"/>
            <a:ext cx="2523768" cy="531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56" dirty="0">
                <a:solidFill>
                  <a:srgbClr val="0078D7"/>
                </a:solidFill>
                <a:hlinkClick r:id="rId4"/>
              </a:rPr>
              <a:t>bit.ly/2nRLOcS</a:t>
            </a:r>
            <a:endParaRPr lang="it-IT" sz="2856" dirty="0">
              <a:solidFill>
                <a:srgbClr val="0078D7"/>
              </a:solidFill>
              <a:hlinkClick r:id="rId5"/>
            </a:endParaRPr>
          </a:p>
        </p:txBody>
      </p:sp>
      <p:pic>
        <p:nvPicPr>
          <p:cNvPr id="13" name="Picture 4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2123" y="2106107"/>
            <a:ext cx="3115369" cy="488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5947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Embedding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440363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952363" y="1474000"/>
            <a:ext cx="6546895" cy="2851665"/>
            <a:chOff x="2804067" y="1444948"/>
            <a:chExt cx="6420017" cy="2796401"/>
          </a:xfrm>
        </p:grpSpPr>
        <p:sp>
          <p:nvSpPr>
            <p:cNvPr id="24" name="Rectangle 23"/>
            <p:cNvSpPr/>
            <p:nvPr/>
          </p:nvSpPr>
          <p:spPr bwMode="auto">
            <a:xfrm>
              <a:off x="2804067" y="2683419"/>
              <a:ext cx="6407259" cy="1557930"/>
            </a:xfrm>
            <a:prstGeom prst="rect">
              <a:avLst/>
            </a:prstGeom>
            <a:solidFill>
              <a:srgbClr val="15426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14" tIns="91414" rIns="34284" bIns="34284" rtlCol="0" anchor="b" anchorCtr="0"/>
            <a:lstStyle/>
            <a:p>
              <a:pPr algn="ctr" defTabSz="932048"/>
              <a:r>
                <a:rPr lang="en-US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30401" y="3022412"/>
              <a:ext cx="6393683" cy="905082"/>
            </a:xfrm>
            <a:prstGeom prst="rect">
              <a:avLst/>
            </a:prstGeom>
            <a:noFill/>
          </p:spPr>
          <p:txBody>
            <a:bodyPr wrap="square" lIns="182828" tIns="146262" rIns="182828" bIns="146262" rtlCol="0">
              <a:spAutoFit/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8" kern="0" dirty="0">
                  <a:solidFill>
                    <a:srgbClr val="FFFFFF"/>
                  </a:solidFill>
                </a:rPr>
                <a:t>Shared C# Mobile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562935" y="1444948"/>
              <a:ext cx="613490" cy="613491"/>
              <a:chOff x="2057399" y="2725789"/>
              <a:chExt cx="1028699" cy="1028700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2057399" y="2725789"/>
                <a:ext cx="1028699" cy="1028700"/>
              </a:xfrm>
              <a:prstGeom prst="ellipse">
                <a:avLst/>
              </a:prstGeom>
              <a:solidFill>
                <a:srgbClr val="9570D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14" tIns="91414" rIns="34284" bIns="34284" rtlCol="0" anchor="b" anchorCtr="0"/>
              <a:lstStyle/>
              <a:p>
                <a:pPr algn="ctr" defTabSz="932048"/>
                <a:endParaRPr lang="en-US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6" name="Picture 45" descr="Apple_logo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9103" y="2938131"/>
                <a:ext cx="468070" cy="523137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5707598" y="1444948"/>
              <a:ext cx="613490" cy="613491"/>
              <a:chOff x="3810000" y="3144890"/>
              <a:chExt cx="1028699" cy="1028700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3810000" y="3144890"/>
                <a:ext cx="1028699" cy="1028700"/>
              </a:xfrm>
              <a:prstGeom prst="ellipse">
                <a:avLst/>
              </a:prstGeom>
              <a:solidFill>
                <a:srgbClr val="66B11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14" tIns="91414" rIns="34284" bIns="34284" rtlCol="0" anchor="b" anchorCtr="0"/>
              <a:lstStyle/>
              <a:p>
                <a:pPr algn="ctr" defTabSz="932048"/>
                <a:endParaRPr lang="en-US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Picture 43" descr="Android_logo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7" y="3402859"/>
                <a:ext cx="434973" cy="500220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7851596" y="1444948"/>
              <a:ext cx="613491" cy="613491"/>
              <a:chOff x="6083298" y="3144890"/>
              <a:chExt cx="1028699" cy="1028700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6083298" y="3144890"/>
                <a:ext cx="1028699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14" tIns="91414" rIns="34284" bIns="34284" rtlCol="0" anchor="b" anchorCtr="0"/>
              <a:lstStyle/>
              <a:p>
                <a:pPr algn="ctr" defTabSz="932048"/>
                <a:endParaRPr lang="en-US" sz="8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 descr="Windows_logo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436990"/>
                <a:ext cx="466043" cy="434973"/>
              </a:xfrm>
              <a:prstGeom prst="rect">
                <a:avLst/>
              </a:prstGeom>
            </p:spPr>
          </p:pic>
        </p:grpSp>
      </p:grpSp>
      <p:sp>
        <p:nvSpPr>
          <p:cNvPr id="20" name="Left Brace 19"/>
          <p:cNvSpPr/>
          <p:nvPr/>
        </p:nvSpPr>
        <p:spPr>
          <a:xfrm rot="5400000">
            <a:off x="6106098" y="-277684"/>
            <a:ext cx="239425" cy="10041182"/>
          </a:xfrm>
          <a:prstGeom prst="leftBrace">
            <a:avLst>
              <a:gd name="adj1" fmla="val 56668"/>
              <a:gd name="adj2" fmla="val 50000"/>
            </a:avLst>
          </a:prstGeom>
          <a:solidFill>
            <a:srgbClr val="154269"/>
          </a:solidFill>
          <a:ln w="19050" cap="rnd">
            <a:solidFill>
              <a:schemeClr val="bg1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384"/>
            <a:endParaRPr lang="en-US" kern="0" dirty="0">
              <a:ln w="38100" cmpd="sng">
                <a:solidFill>
                  <a:srgbClr val="000000"/>
                </a:solidFill>
                <a:prstDash val="dash"/>
              </a:ln>
              <a:solidFill>
                <a:srgbClr val="A6A6A6"/>
              </a:solidFill>
            </a:endParaRPr>
          </a:p>
        </p:txBody>
      </p:sp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Xamarin.Forms</a:t>
            </a:r>
            <a:endParaRPr lang="it-IT" dirty="0"/>
          </a:p>
        </p:txBody>
      </p:sp>
      <p:sp>
        <p:nvSpPr>
          <p:cNvPr id="28" name="Rectangle 23"/>
          <p:cNvSpPr/>
          <p:nvPr/>
        </p:nvSpPr>
        <p:spPr bwMode="auto">
          <a:xfrm>
            <a:off x="2958867" y="2223020"/>
            <a:ext cx="6533885" cy="486847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14" tIns="91414" rIns="34284" bIns="34284" rtlCol="0" anchor="b" anchorCtr="0"/>
          <a:lstStyle/>
          <a:p>
            <a:pPr algn="ctr" defTabSz="932048"/>
            <a:r>
              <a:rPr lang="en-US" sz="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29" name="TextBox 33"/>
          <p:cNvSpPr txBox="1"/>
          <p:nvPr/>
        </p:nvSpPr>
        <p:spPr>
          <a:xfrm>
            <a:off x="3726228" y="2193158"/>
            <a:ext cx="4999032" cy="546338"/>
          </a:xfrm>
          <a:prstGeom prst="rect">
            <a:avLst/>
          </a:prstGeom>
          <a:noFill/>
        </p:spPr>
        <p:txBody>
          <a:bodyPr wrap="square" lIns="182828" tIns="146262" rIns="182828" bIns="146262" rtlCol="0">
            <a:sp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</a:pPr>
            <a:r>
              <a:rPr lang="en-US" sz="1598" kern="0" dirty="0">
                <a:solidFill>
                  <a:srgbClr val="FFFFFF"/>
                </a:solidFill>
              </a:rPr>
              <a:t>Xamarin.Forms</a:t>
            </a:r>
          </a:p>
        </p:txBody>
      </p:sp>
      <p:sp>
        <p:nvSpPr>
          <p:cNvPr id="30" name="object 2"/>
          <p:cNvSpPr txBox="1"/>
          <p:nvPr/>
        </p:nvSpPr>
        <p:spPr>
          <a:xfrm>
            <a:off x="920015" y="5251371"/>
            <a:ext cx="3850422" cy="914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580" marR="6908" indent="-466310"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en-US" sz="2720" dirty="0">
                <a:latin typeface="Segoe UI Light"/>
                <a:cs typeface="Segoe UI Light"/>
              </a:rPr>
              <a:t>Xaml/C# UI codebase</a:t>
            </a:r>
          </a:p>
          <a:p>
            <a:pPr marL="483580" marR="6908" indent="-466310"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en-US" sz="2720" dirty="0">
                <a:latin typeface="Segoe UI Light"/>
                <a:cs typeface="Segoe UI Light"/>
              </a:rPr>
              <a:t>API di Sistema astratte</a:t>
            </a:r>
            <a:endParaRPr lang="it-IT" sz="2720" dirty="0">
              <a:latin typeface="Segoe UI Light"/>
              <a:cs typeface="Segoe UI Light"/>
            </a:endParaRPr>
          </a:p>
        </p:txBody>
      </p:sp>
      <p:sp>
        <p:nvSpPr>
          <p:cNvPr id="35" name="object 2"/>
          <p:cNvSpPr txBox="1"/>
          <p:nvPr/>
        </p:nvSpPr>
        <p:spPr>
          <a:xfrm>
            <a:off x="5532186" y="5251371"/>
            <a:ext cx="5029452" cy="914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580" marR="6908" indent="-466310"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en-US" sz="2720" dirty="0">
                <a:latin typeface="Segoe UI Light"/>
                <a:cs typeface="Segoe UI Light"/>
              </a:rPr>
              <a:t>Data Binding e MVVM</a:t>
            </a:r>
            <a:endParaRPr lang="it-IT" sz="2720" dirty="0">
              <a:latin typeface="Segoe UI Light"/>
              <a:cs typeface="Segoe UI Light"/>
            </a:endParaRPr>
          </a:p>
          <a:p>
            <a:pPr marL="483580" marR="6908" indent="-46631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Performance &lt; Xamarin.Native</a:t>
            </a:r>
          </a:p>
        </p:txBody>
      </p:sp>
      <p:pic>
        <p:nvPicPr>
          <p:cNvPr id="40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440" y="5727849"/>
            <a:ext cx="543659" cy="436413"/>
          </a:xfrm>
          <a:prstGeom prst="rect">
            <a:avLst/>
          </a:prstGeom>
        </p:spPr>
      </p:pic>
      <p:pic>
        <p:nvPicPr>
          <p:cNvPr id="42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3837" y="5037608"/>
            <a:ext cx="951338" cy="98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7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Tempi di Avvio</a:t>
            </a:r>
          </a:p>
        </p:txBody>
      </p:sp>
      <p:sp>
        <p:nvSpPr>
          <p:cNvPr id="32" name="object 2"/>
          <p:cNvSpPr txBox="1"/>
          <p:nvPr/>
        </p:nvSpPr>
        <p:spPr>
          <a:xfrm>
            <a:off x="729693" y="1698373"/>
            <a:ext cx="10517744" cy="1674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Un punto debole di un’applicazione Xamarin.Forms è rappresentato dai suoi tempi di avvio</a:t>
            </a:r>
          </a:p>
          <a:p>
            <a:pPr marL="17270" marR="100170">
              <a:tabLst>
                <a:tab pos="483580" algn="l"/>
              </a:tabLst>
            </a:pPr>
            <a:endParaRPr lang="it-IT" sz="2720" dirty="0">
              <a:latin typeface="Segoe UI Light"/>
              <a:cs typeface="Segoe UI Light"/>
            </a:endParaRPr>
          </a:p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Il principale responsabile è l’avvio del sistema di Rendering ~ 1s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81" y="3497262"/>
            <a:ext cx="11907912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51121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3"/>
          <p:cNvSpPr txBox="1"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r>
              <a:rPr lang="it-IT" dirty="0"/>
              <a:t>Tempi di Avvio - Android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255127506"/>
              </p:ext>
            </p:extLst>
          </p:nvPr>
        </p:nvGraphicFramePr>
        <p:xfrm>
          <a:off x="767280" y="1449345"/>
          <a:ext cx="3724279" cy="5095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/>
          <p:cNvSpPr/>
          <p:nvPr/>
        </p:nvSpPr>
        <p:spPr>
          <a:xfrm>
            <a:off x="4501080" y="1581603"/>
            <a:ext cx="289777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Time profiled from App Start to View Rendering</a:t>
            </a: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Average calculated on a population of size 20</a:t>
            </a: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HW: LG Nexus 5X with Android 7.1 Nougat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8723" y="1504580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8D8D8D"/>
                </a:solidFill>
                <a:latin typeface="Segoe UI Light"/>
                <a:cs typeface="Segoe UI Light"/>
              </a:rPr>
              <a:t>ms</a:t>
            </a:r>
            <a:endParaRPr lang="it-IT" b="1" dirty="0">
              <a:solidFill>
                <a:srgbClr val="8D8D8D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91560" y="1538593"/>
            <a:ext cx="2890914" cy="190505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769" y="1135062"/>
            <a:ext cx="2670279" cy="4852837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1921" y="2052637"/>
            <a:ext cx="2670279" cy="48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7894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3"/>
          <p:cNvSpPr txBox="1"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r>
              <a:rPr lang="it-IT" dirty="0"/>
              <a:t>Tempi di Avvio - Android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567619487"/>
              </p:ext>
            </p:extLst>
          </p:nvPr>
        </p:nvGraphicFramePr>
        <p:xfrm>
          <a:off x="767280" y="1449345"/>
          <a:ext cx="3724279" cy="5095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/>
          <p:cNvSpPr/>
          <p:nvPr/>
        </p:nvSpPr>
        <p:spPr>
          <a:xfrm>
            <a:off x="4501080" y="1581603"/>
            <a:ext cx="289777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Time profiled on MainActivity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OnCreate()</a:t>
            </a:r>
            <a:endParaRPr lang="en-US" spc="-14" dirty="0">
              <a:latin typeface="Segoe UI Light"/>
              <a:cs typeface="Segoe UI Light"/>
            </a:endParaRP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Average calculated on a population of size 20</a:t>
            </a: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HW: LG Nexus 5X with Android 7.1 Nougat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491560" y="1538593"/>
            <a:ext cx="2890914" cy="190505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769" y="1135062"/>
            <a:ext cx="2670279" cy="4852837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1921" y="2052637"/>
            <a:ext cx="2670279" cy="4852837"/>
          </a:xfrm>
          <a:prstGeom prst="rect">
            <a:avLst/>
          </a:prstGeom>
        </p:spPr>
      </p:pic>
      <p:sp>
        <p:nvSpPr>
          <p:cNvPr id="11" name="Rectangle 9"/>
          <p:cNvSpPr/>
          <p:nvPr/>
        </p:nvSpPr>
        <p:spPr>
          <a:xfrm>
            <a:off x="858723" y="1504580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8D8D8D"/>
                </a:solidFill>
                <a:latin typeface="Segoe UI Light"/>
                <a:cs typeface="Segoe UI Light"/>
              </a:rPr>
              <a:t>ms</a:t>
            </a:r>
            <a:endParaRPr lang="it-IT" b="1" dirty="0">
              <a:solidFill>
                <a:srgbClr val="8D8D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386074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3"/>
          <p:cNvSpPr txBox="1"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r>
              <a:rPr lang="it-IT" dirty="0"/>
              <a:t>Tempi di Avvio - UWP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646380665"/>
              </p:ext>
            </p:extLst>
          </p:nvPr>
        </p:nvGraphicFramePr>
        <p:xfrm>
          <a:off x="767280" y="1449345"/>
          <a:ext cx="3724279" cy="5095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/>
          <p:cNvSpPr/>
          <p:nvPr/>
        </p:nvSpPr>
        <p:spPr>
          <a:xfrm>
            <a:off x="4501080" y="1581603"/>
            <a:ext cx="289777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Time profiled from App Start to View Rendering</a:t>
            </a: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Average calculated on a population of size 20</a:t>
            </a: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HW: Lumia 640 LTE with Build 10.0.14393.0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8723" y="1504580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8D8D8D"/>
                </a:solidFill>
                <a:latin typeface="Segoe UI Light"/>
                <a:cs typeface="Segoe UI Light"/>
              </a:rPr>
              <a:t>ms</a:t>
            </a:r>
            <a:endParaRPr lang="it-IT" b="1" dirty="0">
              <a:solidFill>
                <a:srgbClr val="8D8D8D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91560" y="1538593"/>
            <a:ext cx="2890914" cy="190505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769" y="1135062"/>
            <a:ext cx="2670279" cy="4852837"/>
          </a:xfrm>
          <a:prstGeom prst="rect">
            <a:avLst/>
          </a:prstGeom>
        </p:spPr>
      </p:pic>
      <p:pic>
        <p:nvPicPr>
          <p:cNvPr id="15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441" y="1999252"/>
            <a:ext cx="2225991" cy="4339179"/>
          </a:xfrm>
          <a:prstGeom prst="rect">
            <a:avLst/>
          </a:prstGeom>
        </p:spPr>
      </p:pic>
      <p:pic>
        <p:nvPicPr>
          <p:cNvPr id="1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026" y="1127124"/>
            <a:ext cx="2225991" cy="4339179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6808" y="2624194"/>
            <a:ext cx="1929536" cy="3363706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300" y="1761797"/>
            <a:ext cx="1929536" cy="33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69193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3"/>
          <p:cNvSpPr txBox="1"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r>
              <a:rPr lang="it-IT" dirty="0"/>
              <a:t>Tempi di Avvio - UWP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854949580"/>
              </p:ext>
            </p:extLst>
          </p:nvPr>
        </p:nvGraphicFramePr>
        <p:xfrm>
          <a:off x="767280" y="1449345"/>
          <a:ext cx="3724279" cy="5095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/>
          <p:cNvSpPr/>
          <p:nvPr/>
        </p:nvSpPr>
        <p:spPr>
          <a:xfrm>
            <a:off x="4501080" y="1581603"/>
            <a:ext cx="289777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Time profiled on App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OnLaunched()</a:t>
            </a:r>
            <a:endParaRPr lang="en-US" spc="-14" dirty="0">
              <a:latin typeface="Segoe UI Light"/>
              <a:cs typeface="Segoe UI Light"/>
            </a:endParaRP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Average calculated on a population of size 20</a:t>
            </a: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HW: Lumia 640 LTE with Build 10.0.14393.0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491560" y="1538593"/>
            <a:ext cx="2890914" cy="190505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9"/>
          <p:cNvSpPr/>
          <p:nvPr/>
        </p:nvSpPr>
        <p:spPr>
          <a:xfrm>
            <a:off x="858723" y="1504580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8D8D8D"/>
                </a:solidFill>
                <a:latin typeface="Segoe UI Light"/>
                <a:cs typeface="Segoe UI Light"/>
              </a:rPr>
              <a:t>ms</a:t>
            </a:r>
            <a:endParaRPr lang="it-IT" b="1" dirty="0">
              <a:solidFill>
                <a:srgbClr val="8D8D8D"/>
              </a:solidFill>
            </a:endParaRPr>
          </a:p>
        </p:txBody>
      </p:sp>
      <p:pic>
        <p:nvPicPr>
          <p:cNvPr id="10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441" y="1999252"/>
            <a:ext cx="2225991" cy="4339179"/>
          </a:xfrm>
          <a:prstGeom prst="rect">
            <a:avLst/>
          </a:prstGeom>
        </p:spPr>
      </p:pic>
      <p:pic>
        <p:nvPicPr>
          <p:cNvPr id="12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026" y="1127124"/>
            <a:ext cx="2225991" cy="4339179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6808" y="2624194"/>
            <a:ext cx="1929536" cy="3363706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300" y="1761797"/>
            <a:ext cx="1929536" cy="33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5270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3"/>
          <p:cNvSpPr txBox="1"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r>
              <a:rPr lang="it-IT" dirty="0"/>
              <a:t>Tempi di Avvio - iOS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816992828"/>
              </p:ext>
            </p:extLst>
          </p:nvPr>
        </p:nvGraphicFramePr>
        <p:xfrm>
          <a:off x="767280" y="1449345"/>
          <a:ext cx="3724279" cy="5095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/>
          <p:cNvSpPr/>
          <p:nvPr/>
        </p:nvSpPr>
        <p:spPr>
          <a:xfrm>
            <a:off x="4501080" y="1581603"/>
            <a:ext cx="289777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Time profiled from App Start to View Rendering</a:t>
            </a: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Average calculated on a population of size 20</a:t>
            </a: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HW: iPhone Simulator 7 Plus with iOS 10.2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8723" y="1504580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8D8D8D"/>
                </a:solidFill>
                <a:latin typeface="Segoe UI Light"/>
                <a:cs typeface="Segoe UI Light"/>
              </a:rPr>
              <a:t>ms</a:t>
            </a:r>
            <a:endParaRPr lang="it-IT" b="1" dirty="0">
              <a:solidFill>
                <a:srgbClr val="8D8D8D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91560" y="1538593"/>
            <a:ext cx="2890914" cy="190505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769" y="1135062"/>
            <a:ext cx="2670279" cy="4852837"/>
          </a:xfrm>
          <a:prstGeom prst="rect">
            <a:avLst/>
          </a:prstGeom>
        </p:spPr>
      </p:pic>
      <p:sp>
        <p:nvSpPr>
          <p:cNvPr id="14" name="object 8"/>
          <p:cNvSpPr/>
          <p:nvPr/>
        </p:nvSpPr>
        <p:spPr>
          <a:xfrm>
            <a:off x="9560567" y="1328586"/>
            <a:ext cx="2715900" cy="5216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it-IT" sz="2448"/>
          </a:p>
        </p:txBody>
      </p:sp>
      <p:sp>
        <p:nvSpPr>
          <p:cNvPr id="16" name="object 8"/>
          <p:cNvSpPr/>
          <p:nvPr/>
        </p:nvSpPr>
        <p:spPr>
          <a:xfrm>
            <a:off x="7255262" y="449262"/>
            <a:ext cx="2715900" cy="5216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it-IT" sz="2448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960" y="1389697"/>
            <a:ext cx="1893450" cy="334787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7527" y="2262988"/>
            <a:ext cx="1893450" cy="334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46838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3"/>
          <p:cNvSpPr txBox="1"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r>
              <a:rPr lang="it-IT" dirty="0"/>
              <a:t>Tempi di Avvio - iOS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759105010"/>
              </p:ext>
            </p:extLst>
          </p:nvPr>
        </p:nvGraphicFramePr>
        <p:xfrm>
          <a:off x="767280" y="1449345"/>
          <a:ext cx="3724279" cy="5095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/>
          <p:cNvSpPr/>
          <p:nvPr/>
        </p:nvSpPr>
        <p:spPr>
          <a:xfrm>
            <a:off x="4501081" y="1581603"/>
            <a:ext cx="2866446" cy="2157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Time profiled on AppDelegate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FinishedLaunching()</a:t>
            </a:r>
            <a:endParaRPr lang="en-US" spc="-14" dirty="0">
              <a:latin typeface="Segoe UI Light"/>
              <a:cs typeface="Segoe UI Light"/>
            </a:endParaRP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Average calculated on a population of size 20</a:t>
            </a:r>
          </a:p>
          <a:p>
            <a:pPr marL="303021" marR="6908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en-US" spc="-14" dirty="0">
                <a:latin typeface="Segoe UI Light"/>
                <a:cs typeface="Segoe UI Light"/>
              </a:rPr>
              <a:t>HW: iPhone Simulator 7 Plus with iOS 10.2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491560" y="1538593"/>
            <a:ext cx="2890914" cy="2187269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9"/>
          <p:cNvSpPr/>
          <p:nvPr/>
        </p:nvSpPr>
        <p:spPr>
          <a:xfrm>
            <a:off x="858723" y="1504580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8D8D8D"/>
                </a:solidFill>
                <a:latin typeface="Segoe UI Light"/>
                <a:cs typeface="Segoe UI Light"/>
              </a:rPr>
              <a:t>ms</a:t>
            </a:r>
            <a:endParaRPr lang="it-IT" b="1" dirty="0">
              <a:solidFill>
                <a:srgbClr val="8D8D8D"/>
              </a:solidFill>
            </a:endParaRPr>
          </a:p>
        </p:txBody>
      </p:sp>
      <p:sp>
        <p:nvSpPr>
          <p:cNvPr id="10" name="object 8"/>
          <p:cNvSpPr/>
          <p:nvPr/>
        </p:nvSpPr>
        <p:spPr>
          <a:xfrm>
            <a:off x="9560567" y="1328586"/>
            <a:ext cx="2715900" cy="5216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it-IT" sz="2448"/>
          </a:p>
        </p:txBody>
      </p:sp>
      <p:sp>
        <p:nvSpPr>
          <p:cNvPr id="12" name="object 8"/>
          <p:cNvSpPr/>
          <p:nvPr/>
        </p:nvSpPr>
        <p:spPr>
          <a:xfrm>
            <a:off x="7255262" y="449262"/>
            <a:ext cx="2715900" cy="5216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it-IT" sz="2448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960" y="1389697"/>
            <a:ext cx="1893450" cy="334787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7527" y="2262988"/>
            <a:ext cx="1893450" cy="334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63183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Embedding</a:t>
            </a:r>
          </a:p>
        </p:txBody>
      </p:sp>
      <p:sp>
        <p:nvSpPr>
          <p:cNvPr id="32" name="object 2"/>
          <p:cNvSpPr txBox="1"/>
          <p:nvPr/>
        </p:nvSpPr>
        <p:spPr>
          <a:xfrm>
            <a:off x="729693" y="1698373"/>
            <a:ext cx="10898744" cy="41857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Per risolvere questo problema si può pensare di trarre vantaggio dei tempi di caricamento minori di Xamarin.Native</a:t>
            </a:r>
          </a:p>
          <a:p>
            <a:pPr marL="17270" marR="100170">
              <a:tabLst>
                <a:tab pos="483580" algn="l"/>
              </a:tabLst>
            </a:pPr>
            <a:endParaRPr lang="it-IT" sz="2720" dirty="0">
              <a:latin typeface="Segoe UI Light"/>
              <a:cs typeface="Segoe UI Light"/>
            </a:endParaRPr>
          </a:p>
          <a:p>
            <a:pPr marL="531620" marR="100170" indent="-514350">
              <a:buFont typeface="+mj-lt"/>
              <a:buAutoNum type="arabicPeriod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Si avvia l’app seguendo le modalità</a:t>
            </a:r>
            <a:r>
              <a:rPr lang="en-US" sz="2720" dirty="0">
                <a:latin typeface="Segoe UI Light"/>
                <a:cs typeface="Segoe UI Light"/>
              </a:rPr>
              <a:t> native</a:t>
            </a:r>
            <a:r>
              <a:rPr lang="it-IT" sz="2720" dirty="0">
                <a:latin typeface="Segoe UI Light"/>
                <a:cs typeface="Segoe UI Light"/>
              </a:rPr>
              <a:t> e non si inizializza il sistema di rendering di Forms</a:t>
            </a:r>
          </a:p>
          <a:p>
            <a:pPr marL="531620" marR="100170" indent="-514350">
              <a:buFont typeface="+mj-lt"/>
              <a:buAutoNum type="arabicPeriod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Si utilizza una View nativa come prima Pagina</a:t>
            </a:r>
          </a:p>
          <a:p>
            <a:pPr marL="531620" marR="100170" indent="-514350">
              <a:buFont typeface="+mj-lt"/>
              <a:buAutoNum type="arabicPeriod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Si avvia l</a:t>
            </a:r>
            <a:r>
              <a:rPr lang="en-US" sz="2720" dirty="0">
                <a:latin typeface="Segoe UI Light"/>
                <a:cs typeface="Segoe UI Light"/>
              </a:rPr>
              <a:t>’</a:t>
            </a:r>
            <a:r>
              <a:rPr lang="it-IT" sz="2720" dirty="0">
                <a:latin typeface="Segoe UI Light"/>
                <a:cs typeface="Segoe UI Light"/>
              </a:rPr>
              <a:t>engine di Xamarin.Forms in un secondo momento (e.g. tramite callback, timer, metodi asincroni…)</a:t>
            </a:r>
          </a:p>
          <a:p>
            <a:pPr marL="531620" marR="100170" indent="-514350">
              <a:buFont typeface="+mj-lt"/>
              <a:buAutoNum type="arabicPeriod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Si utilizzano da qui in poi le API di Forms - eventualmente solo quando servono (e.g. View semplici come Settings, Login, ecc.)</a:t>
            </a:r>
          </a:p>
        </p:txBody>
      </p:sp>
    </p:spTree>
    <p:extLst>
      <p:ext uri="{BB962C8B-B14F-4D97-AF65-F5344CB8AC3E}">
        <p14:creationId xmlns:p14="http://schemas.microsoft.com/office/powerpoint/2010/main" val="2257165759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Forms Embedding</a:t>
            </a:r>
          </a:p>
        </p:txBody>
      </p:sp>
      <p:sp>
        <p:nvSpPr>
          <p:cNvPr id="32" name="object 2"/>
          <p:cNvSpPr txBox="1"/>
          <p:nvPr/>
        </p:nvSpPr>
        <p:spPr>
          <a:xfrm>
            <a:off x="729693" y="1698373"/>
            <a:ext cx="10898744" cy="418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Tutto molto bello ma ancora non supportato da Xamarin.Native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237" y="1571235"/>
            <a:ext cx="838200" cy="672851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93" y="3087375"/>
            <a:ext cx="7687748" cy="2238687"/>
          </a:xfrm>
          <a:prstGeom prst="rect">
            <a:avLst/>
          </a:prstGeom>
        </p:spPr>
      </p:pic>
      <p:sp>
        <p:nvSpPr>
          <p:cNvPr id="8" name="Rectangle 9">
            <a:hlinkClick r:id="rId4"/>
          </p:cNvPr>
          <p:cNvSpPr/>
          <p:nvPr/>
        </p:nvSpPr>
        <p:spPr>
          <a:xfrm>
            <a:off x="729693" y="2555563"/>
            <a:ext cx="5520999" cy="531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56" dirty="0">
                <a:solidFill>
                  <a:srgbClr val="0078D7"/>
                </a:solidFill>
                <a:hlinkClick r:id="rId5"/>
              </a:rPr>
              <a:t>Xamarin.Forms Feature Roadmap</a:t>
            </a:r>
            <a:endParaRPr lang="it-IT" sz="2856" dirty="0">
              <a:solidFill>
                <a:srgbClr val="0078D7"/>
              </a:solidFill>
              <a:hlinkClick r:id="rId6"/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8430821" y="5881540"/>
            <a:ext cx="923378" cy="418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Ma…</a:t>
            </a:r>
          </a:p>
        </p:txBody>
      </p:sp>
      <p:sp>
        <p:nvSpPr>
          <p:cNvPr id="10" name="object 4"/>
          <p:cNvSpPr/>
          <p:nvPr/>
        </p:nvSpPr>
        <p:spPr>
          <a:xfrm>
            <a:off x="9354199" y="5560194"/>
            <a:ext cx="2277970" cy="1061268"/>
          </a:xfrm>
          <a:custGeom>
            <a:avLst/>
            <a:gdLst/>
            <a:ahLst/>
            <a:cxnLst/>
            <a:rect l="l" t="t" r="r" b="b"/>
            <a:pathLst>
              <a:path w="1675129" h="780414">
                <a:moveTo>
                  <a:pt x="24384" y="195072"/>
                </a:moveTo>
                <a:lnTo>
                  <a:pt x="0" y="195072"/>
                </a:lnTo>
                <a:lnTo>
                  <a:pt x="0" y="585216"/>
                </a:lnTo>
                <a:lnTo>
                  <a:pt x="24384" y="585216"/>
                </a:lnTo>
                <a:lnTo>
                  <a:pt x="24384" y="195072"/>
                </a:lnTo>
                <a:close/>
              </a:path>
              <a:path w="1675129" h="780414">
                <a:moveTo>
                  <a:pt x="97536" y="195072"/>
                </a:moveTo>
                <a:lnTo>
                  <a:pt x="48768" y="195072"/>
                </a:lnTo>
                <a:lnTo>
                  <a:pt x="48768" y="585216"/>
                </a:lnTo>
                <a:lnTo>
                  <a:pt x="97536" y="585216"/>
                </a:lnTo>
                <a:lnTo>
                  <a:pt x="97536" y="195072"/>
                </a:lnTo>
                <a:close/>
              </a:path>
              <a:path w="1675129" h="780414">
                <a:moveTo>
                  <a:pt x="1284732" y="0"/>
                </a:moveTo>
                <a:lnTo>
                  <a:pt x="1284732" y="195072"/>
                </a:lnTo>
                <a:lnTo>
                  <a:pt x="121920" y="195072"/>
                </a:lnTo>
                <a:lnTo>
                  <a:pt x="121920" y="585216"/>
                </a:lnTo>
                <a:lnTo>
                  <a:pt x="1284732" y="585216"/>
                </a:lnTo>
                <a:lnTo>
                  <a:pt x="1284732" y="780288"/>
                </a:lnTo>
                <a:lnTo>
                  <a:pt x="1674876" y="390144"/>
                </a:lnTo>
                <a:lnTo>
                  <a:pt x="1284732" y="0"/>
                </a:lnTo>
                <a:close/>
              </a:path>
            </a:pathLst>
          </a:custGeom>
          <a:solidFill>
            <a:srgbClr val="154269"/>
          </a:solidFill>
        </p:spPr>
        <p:txBody>
          <a:bodyPr wrap="square" lIns="0" tIns="0" rIns="0" bIns="0" rtlCol="0"/>
          <a:lstStyle/>
          <a:p>
            <a:endParaRPr lang="it-IT" sz="2448" dirty="0"/>
          </a:p>
        </p:txBody>
      </p:sp>
    </p:spTree>
    <p:extLst>
      <p:ext uri="{BB962C8B-B14F-4D97-AF65-F5344CB8AC3E}">
        <p14:creationId xmlns:p14="http://schemas.microsoft.com/office/powerpoint/2010/main" val="2796252099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>
          <a:xfrm>
            <a:off x="1502229" y="2659062"/>
            <a:ext cx="9448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FormsActivity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FormsAppCompatActivity 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OnCreate(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Bundle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bundle)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.OnCreate(bundle);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pageName = Intent.Extras.GetString(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"PageType"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fullName =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FormsApp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).Namespace + 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".Pages."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+ pageName;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pageType =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FormsApp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).Assembly.GetType(fullName);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(!IsFormsInitialized)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global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::Xamarin.Forms.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Forms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.Init(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bundle);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IsFormsInitialized =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LoadApplication(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FormsApp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(pageType));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dirty="0"/>
          </a:p>
        </p:txBody>
      </p:sp>
      <p:sp>
        <p:nvSpPr>
          <p:cNvPr id="11" name="object 5"/>
          <p:cNvSpPr/>
          <p:nvPr/>
        </p:nvSpPr>
        <p:spPr>
          <a:xfrm>
            <a:off x="1493837" y="2659062"/>
            <a:ext cx="9457192" cy="3970318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Page Embedding - Android</a:t>
            </a:r>
          </a:p>
        </p:txBody>
      </p:sp>
      <p:sp>
        <p:nvSpPr>
          <p:cNvPr id="32" name="object 2"/>
          <p:cNvSpPr txBox="1"/>
          <p:nvPr/>
        </p:nvSpPr>
        <p:spPr>
          <a:xfrm>
            <a:off x="729693" y="1698373"/>
            <a:ext cx="10898744" cy="83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Possiamo utilizzare le API attuali per caricare pagine Xamarin.Forms in progetti Xamarin.Native – per View e Layout bisogna però aspettare…</a:t>
            </a:r>
          </a:p>
        </p:txBody>
      </p:sp>
      <p:sp>
        <p:nvSpPr>
          <p:cNvPr id="6" name="Rettangolo 5"/>
          <p:cNvSpPr/>
          <p:nvPr/>
        </p:nvSpPr>
        <p:spPr>
          <a:xfrm>
            <a:off x="3109913" y="4569467"/>
            <a:ext cx="62166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intent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Intent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		  	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FormsActivity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intent.PutExtra(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"PageType"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"SettingsPage"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StartActivity(intent);</a:t>
            </a:r>
            <a:endParaRPr lang="it-IT" dirty="0"/>
          </a:p>
        </p:txBody>
      </p:sp>
      <p:sp>
        <p:nvSpPr>
          <p:cNvPr id="9" name="object 5"/>
          <p:cNvSpPr/>
          <p:nvPr/>
        </p:nvSpPr>
        <p:spPr>
          <a:xfrm>
            <a:off x="3109913" y="4462787"/>
            <a:ext cx="5699124" cy="1396675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Rettangolo 11"/>
          <p:cNvSpPr/>
          <p:nvPr/>
        </p:nvSpPr>
        <p:spPr bwMode="auto">
          <a:xfrm>
            <a:off x="7894637" y="5404046"/>
            <a:ext cx="4269566" cy="1477328"/>
          </a:xfrm>
          <a:prstGeom prst="rect">
            <a:avLst/>
          </a:prstGeom>
          <a:solidFill>
            <a:srgbClr val="F8F8F8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7894637" y="5388806"/>
            <a:ext cx="42695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FormsApp(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Type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pageType) {</a:t>
            </a:r>
          </a:p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MainPage = </a:t>
            </a:r>
          </a:p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(</a:t>
            </a:r>
            <a:r>
              <a:rPr lang="fr-FR" dirty="0">
                <a:solidFill>
                  <a:srgbClr val="2B91AF"/>
                </a:solidFill>
                <a:latin typeface="Consolas" panose="020B0609020204030204" pitchFamily="49" charset="0"/>
              </a:rPr>
              <a:t>Page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fr-FR" dirty="0">
                <a:solidFill>
                  <a:srgbClr val="2B91AF"/>
                </a:solidFill>
                <a:latin typeface="Consolas" panose="020B0609020204030204" pitchFamily="49" charset="0"/>
              </a:rPr>
              <a:t>Activator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CreateInstance(pageType);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dirty="0"/>
          </a:p>
        </p:txBody>
      </p:sp>
      <p:sp>
        <p:nvSpPr>
          <p:cNvPr id="17" name="object 5"/>
          <p:cNvSpPr/>
          <p:nvPr/>
        </p:nvSpPr>
        <p:spPr>
          <a:xfrm>
            <a:off x="7905081" y="5412097"/>
            <a:ext cx="4259122" cy="1430663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"/>
          <p:cNvSpPr txBox="1"/>
          <p:nvPr/>
        </p:nvSpPr>
        <p:spPr>
          <a:xfrm>
            <a:off x="716597" y="3040062"/>
            <a:ext cx="10898744" cy="83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Dopodiché, si avvia normalmente l’Activity con le API di Xamarin.Android passando l’indicazione della pagina Forms nel Bundle Extra</a:t>
            </a:r>
          </a:p>
        </p:txBody>
      </p:sp>
    </p:spTree>
    <p:extLst>
      <p:ext uri="{BB962C8B-B14F-4D97-AF65-F5344CB8AC3E}">
        <p14:creationId xmlns:p14="http://schemas.microsoft.com/office/powerpoint/2010/main" val="23534742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6" grpId="0"/>
      <p:bldP spid="9" grpId="0" animBg="1"/>
      <p:bldP spid="12" grpId="0" animBg="1"/>
      <p:bldP spid="16" grpId="0"/>
      <p:bldP spid="17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9693" y="1698373"/>
            <a:ext cx="11203543" cy="4756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580" marR="100170" indent="-466310"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Xamarin.Forms </a:t>
            </a:r>
            <a:r>
              <a:rPr lang="it-IT" sz="2720" spc="-7" dirty="0">
                <a:latin typeface="Segoe UI Light"/>
                <a:cs typeface="Segoe UI Light"/>
              </a:rPr>
              <a:t>non è adatto a tutti i tipi di app</a:t>
            </a:r>
            <a:endParaRPr lang="it-IT" sz="2720" dirty="0">
              <a:latin typeface="Segoe UI Light"/>
              <a:cs typeface="Segoe UI Light"/>
            </a:endParaRPr>
          </a:p>
          <a:p>
            <a:pPr marL="1028472" lvl="1" indent="-389455">
              <a:spcBef>
                <a:spcPts val="653"/>
              </a:spcBef>
              <a:buClr>
                <a:srgbClr val="2D6C20"/>
              </a:buClr>
              <a:buFont typeface="Wingdings"/>
              <a:buChar char=""/>
              <a:tabLst>
                <a:tab pos="1029336" algn="l"/>
              </a:tabLst>
            </a:pPr>
            <a:r>
              <a:rPr lang="it-IT" sz="2720" spc="-14" dirty="0">
                <a:latin typeface="Segoe UI Light"/>
                <a:cs typeface="Segoe UI Light"/>
              </a:rPr>
              <a:t>OK per applicazioni di utilità o data-entry</a:t>
            </a:r>
            <a:endParaRPr lang="it-IT" sz="2720" dirty="0">
              <a:latin typeface="Segoe UI Light"/>
              <a:cs typeface="Segoe UI Light"/>
            </a:endParaRPr>
          </a:p>
          <a:p>
            <a:pPr marL="1028472" marR="6908" indent="-390318">
              <a:spcBef>
                <a:spcPts val="653"/>
              </a:spcBef>
              <a:tabLst>
                <a:tab pos="1028472" algn="l"/>
              </a:tabLst>
            </a:pPr>
            <a:r>
              <a:rPr lang="it-IT" sz="2720" dirty="0">
                <a:solidFill>
                  <a:srgbClr val="D63F27"/>
                </a:solidFill>
                <a:latin typeface="Tahoma"/>
                <a:cs typeface="Tahoma"/>
              </a:rPr>
              <a:t>x</a:t>
            </a:r>
            <a:r>
              <a:rPr lang="it-IT" sz="2720" dirty="0">
                <a:latin typeface="Tahoma"/>
                <a:cs typeface="Tahoma"/>
              </a:rPr>
              <a:t>	</a:t>
            </a:r>
            <a:r>
              <a:rPr lang="it-IT" sz="2720" dirty="0">
                <a:latin typeface="Segoe UI Light"/>
                <a:cs typeface="Segoe UI Light"/>
              </a:rPr>
              <a:t>Non ideale se l’obiettivo finale è produrre effetti grafici sfavillanti</a:t>
            </a:r>
          </a:p>
          <a:p>
            <a:pPr marL="483580" marR="271150" indent="-466310">
              <a:spcBef>
                <a:spcPts val="2999"/>
              </a:spcBef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Primo approccio affrontato per chi viene dal mondo WPF, WinRT, UWP ecc. </a:t>
            </a:r>
            <a:r>
              <a:rPr lang="it-IT" sz="2800" dirty="0">
                <a:latin typeface="Segoe UI Light"/>
                <a:cs typeface="Segoe UI Light"/>
                <a:sym typeface="Wingdings" panose="05000000000000000000" pitchFamily="2" charset="2"/>
              </a:rPr>
              <a:t></a:t>
            </a:r>
            <a:r>
              <a:rPr lang="it-IT" sz="2720" dirty="0">
                <a:latin typeface="Segoe UI Light"/>
                <a:cs typeface="Segoe UI Light"/>
                <a:sym typeface="Wingdings" panose="05000000000000000000" pitchFamily="2" charset="2"/>
              </a:rPr>
              <a:t> </a:t>
            </a:r>
            <a:r>
              <a:rPr lang="it-IT" sz="2720" dirty="0">
                <a:latin typeface="Segoe UI Light"/>
                <a:cs typeface="Segoe UI Light"/>
              </a:rPr>
              <a:t>Occorrerebbe prima conoscere quello che c’è sotto... </a:t>
            </a:r>
          </a:p>
          <a:p>
            <a:pPr marL="483580" marR="271150" indent="-466310">
              <a:spcBef>
                <a:spcPts val="2999"/>
              </a:spcBef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Spesso usato da team per la prima fase di prototipaggio dell’applicazione </a:t>
            </a:r>
            <a:r>
              <a:rPr lang="it-IT" sz="2800" dirty="0">
                <a:latin typeface="Segoe UI Light"/>
                <a:cs typeface="Segoe UI Light"/>
                <a:sym typeface="Wingdings" panose="05000000000000000000" pitchFamily="2" charset="2"/>
              </a:rPr>
              <a:t></a:t>
            </a:r>
            <a:r>
              <a:rPr lang="it-IT" sz="2720" dirty="0">
                <a:latin typeface="Segoe UI Light"/>
                <a:cs typeface="Segoe UI Light"/>
                <a:sym typeface="Wingdings" panose="05000000000000000000" pitchFamily="2" charset="2"/>
              </a:rPr>
              <a:t> Poi se il cliente non è contento si passa a Native…</a:t>
            </a:r>
          </a:p>
          <a:p>
            <a:pPr marL="17270" marR="271150">
              <a:spcBef>
                <a:spcPts val="2999"/>
              </a:spcBef>
              <a:tabLst>
                <a:tab pos="483580" algn="l"/>
              </a:tabLst>
            </a:pPr>
            <a:r>
              <a:rPr lang="it-IT" sz="2720" u="sng" dirty="0">
                <a:latin typeface="Segoe UI Light"/>
                <a:cs typeface="Segoe UI Light"/>
                <a:sym typeface="Wingdings" panose="05000000000000000000" pitchFamily="2" charset="2"/>
              </a:rPr>
              <a:t>MA</a:t>
            </a:r>
            <a:r>
              <a:rPr lang="it-IT" sz="2720" dirty="0">
                <a:latin typeface="Segoe UI Light"/>
                <a:cs typeface="Segoe UI Light"/>
                <a:sym typeface="Wingdings" panose="05000000000000000000" pitchFamily="2" charset="2"/>
              </a:rPr>
              <a:t> se ci facciamo bastare quello che offre Xamarin.Forms?</a:t>
            </a:r>
            <a:endParaRPr lang="it-IT" sz="2720" u="sng" dirty="0">
              <a:solidFill>
                <a:schemeClr val="bg2">
                  <a:lumMod val="10000"/>
                </a:schemeClr>
              </a:solidFill>
              <a:latin typeface="Segoe UI Light"/>
              <a:cs typeface="Segoe UI Light"/>
            </a:endParaRPr>
          </a:p>
        </p:txBody>
      </p:sp>
      <p:sp>
        <p:nvSpPr>
          <p:cNvPr id="9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Xamarin.Forms</a:t>
            </a:r>
            <a:endParaRPr 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37" y="3637878"/>
            <a:ext cx="1115599" cy="11444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6320" y="4802877"/>
            <a:ext cx="1130905" cy="1160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7363" y="5623093"/>
            <a:ext cx="1130904" cy="11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73093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5"/>
          <p:cNvSpPr/>
          <p:nvPr/>
        </p:nvSpPr>
        <p:spPr>
          <a:xfrm>
            <a:off x="1493837" y="2659062"/>
            <a:ext cx="9457192" cy="3970318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Rettangolo 46"/>
          <p:cNvSpPr/>
          <p:nvPr/>
        </p:nvSpPr>
        <p:spPr>
          <a:xfrm>
            <a:off x="1502256" y="2690872"/>
            <a:ext cx="95015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FormsWrapperPage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WindowsPage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FormsApp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_formsApp;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FormsWrapperPage()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.InitializeComponent();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LoadApplication(_formsApp =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FormsApp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OnNavigatedTo(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NavigationEventArgs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.OnNavigatedTo(e);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_formsApp.SetMainPage(e.Parameter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dirty="0"/>
          </a:p>
        </p:txBody>
      </p:sp>
      <p:sp>
        <p:nvSpPr>
          <p:cNvPr id="48" name="object 5"/>
          <p:cNvSpPr/>
          <p:nvPr/>
        </p:nvSpPr>
        <p:spPr>
          <a:xfrm>
            <a:off x="7208837" y="2576253"/>
            <a:ext cx="4650566" cy="1430663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Rettangolo 48"/>
          <p:cNvSpPr/>
          <p:nvPr/>
        </p:nvSpPr>
        <p:spPr bwMode="auto">
          <a:xfrm>
            <a:off x="7220412" y="2642618"/>
            <a:ext cx="4638991" cy="1364298"/>
          </a:xfrm>
          <a:prstGeom prst="rect">
            <a:avLst/>
          </a:prstGeom>
          <a:solidFill>
            <a:srgbClr val="F8F8F8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Page Embedding - UWP</a:t>
            </a:r>
          </a:p>
        </p:txBody>
      </p:sp>
      <p:sp>
        <p:nvSpPr>
          <p:cNvPr id="32" name="object 2"/>
          <p:cNvSpPr txBox="1"/>
          <p:nvPr/>
        </p:nvSpPr>
        <p:spPr>
          <a:xfrm>
            <a:off x="729693" y="1698373"/>
            <a:ext cx="10898744" cy="83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Possiamo utilizzare le API attuali per caricare pagine Xamarin.Forms in progetti Xamarin.Native – per View e Layout bisogna però aspettare…</a:t>
            </a:r>
          </a:p>
        </p:txBody>
      </p:sp>
      <p:sp>
        <p:nvSpPr>
          <p:cNvPr id="51" name="object 2"/>
          <p:cNvSpPr txBox="1"/>
          <p:nvPr/>
        </p:nvSpPr>
        <p:spPr>
          <a:xfrm>
            <a:off x="716597" y="3040062"/>
            <a:ext cx="10898744" cy="1255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Dopodiché, si utilizzano normalmente le API di Navigazione di UWP passando come parametro di navigazione il tipo della Pagina Forms di destinazione</a:t>
            </a:r>
          </a:p>
        </p:txBody>
      </p:sp>
      <p:sp>
        <p:nvSpPr>
          <p:cNvPr id="53" name="Rettangolo 52"/>
          <p:cNvSpPr/>
          <p:nvPr/>
        </p:nvSpPr>
        <p:spPr>
          <a:xfrm>
            <a:off x="7208837" y="2518237"/>
            <a:ext cx="46505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SetMainPage(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Type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pageType) {</a:t>
            </a:r>
          </a:p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MainPage = </a:t>
            </a:r>
          </a:p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(</a:t>
            </a:r>
            <a:r>
              <a:rPr lang="fr-FR" dirty="0">
                <a:solidFill>
                  <a:srgbClr val="2B91AF"/>
                </a:solidFill>
                <a:latin typeface="Consolas" panose="020B0609020204030204" pitchFamily="49" charset="0"/>
              </a:rPr>
              <a:t>Page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fr-FR" dirty="0">
                <a:solidFill>
                  <a:srgbClr val="2B91AF"/>
                </a:solidFill>
                <a:latin typeface="Consolas" panose="020B0609020204030204" pitchFamily="49" charset="0"/>
              </a:rPr>
              <a:t>Activator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CreateInstance(pageType);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dirty="0"/>
          </a:p>
        </p:txBody>
      </p:sp>
      <p:sp>
        <p:nvSpPr>
          <p:cNvPr id="54" name="object 5"/>
          <p:cNvSpPr/>
          <p:nvPr/>
        </p:nvSpPr>
        <p:spPr>
          <a:xfrm>
            <a:off x="3109913" y="4792662"/>
            <a:ext cx="5699124" cy="1066800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Rettangolo 54"/>
          <p:cNvSpPr/>
          <p:nvPr/>
        </p:nvSpPr>
        <p:spPr>
          <a:xfrm>
            <a:off x="3122671" y="4851859"/>
            <a:ext cx="62166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.Frame.Navigate(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FormsWrapperPage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SettingsPage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4860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48" grpId="0" animBg="1"/>
      <p:bldP spid="49" grpId="0" animBg="1"/>
      <p:bldP spid="51" grpId="0"/>
      <p:bldP spid="53" grpId="0"/>
      <p:bldP spid="54" grpId="0" animBg="1"/>
      <p:bldP spid="5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Page Embedding - iOS</a:t>
            </a:r>
          </a:p>
        </p:txBody>
      </p:sp>
      <p:sp>
        <p:nvSpPr>
          <p:cNvPr id="32" name="object 2"/>
          <p:cNvSpPr txBox="1"/>
          <p:nvPr/>
        </p:nvSpPr>
        <p:spPr>
          <a:xfrm>
            <a:off x="729693" y="1698373"/>
            <a:ext cx="10898744" cy="83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Possiamo utilizzare le API attuali per caricare pagine Xamarin.Forms in progetti Xamarin.Native – per View e Layout bisogna però aspettare…</a:t>
            </a:r>
          </a:p>
        </p:txBody>
      </p:sp>
      <p:sp>
        <p:nvSpPr>
          <p:cNvPr id="18" name="object 2"/>
          <p:cNvSpPr txBox="1"/>
          <p:nvPr/>
        </p:nvSpPr>
        <p:spPr>
          <a:xfrm>
            <a:off x="716597" y="4320110"/>
            <a:ext cx="10898744" cy="12680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Nel caso di iOS la classe </a:t>
            </a: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Xamarin.Forms.</a:t>
            </a:r>
            <a:r>
              <a:rPr lang="it-IT" sz="2000" dirty="0">
                <a:solidFill>
                  <a:srgbClr val="2B91AF"/>
                </a:solidFill>
                <a:latin typeface="Consolas" panose="020B0609020204030204" pitchFamily="49" charset="0"/>
              </a:rPr>
              <a:t>PageExtensions</a:t>
            </a:r>
            <a:r>
              <a:rPr lang="it-IT" sz="2720" dirty="0">
                <a:latin typeface="Segoe UI Light"/>
                <a:cs typeface="Segoe UI Light"/>
              </a:rPr>
              <a:t> espone il metodo di estensione </a:t>
            </a: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CreateViewController</a:t>
            </a:r>
            <a:r>
              <a:rPr lang="it-IT" sz="2720" dirty="0">
                <a:latin typeface="Segoe UI Light"/>
                <a:cs typeface="Segoe UI Light"/>
              </a:rPr>
              <a:t> </a:t>
            </a:r>
            <a:r>
              <a:rPr lang="it-IT" sz="2800" dirty="0">
                <a:latin typeface="Segoe UI Light"/>
                <a:cs typeface="Segoe UI Light"/>
                <a:sym typeface="Wingdings" panose="05000000000000000000" pitchFamily="2" charset="2"/>
              </a:rPr>
              <a:t></a:t>
            </a:r>
            <a:r>
              <a:rPr lang="it-IT" sz="2720" dirty="0">
                <a:latin typeface="Segoe UI Light"/>
                <a:cs typeface="Segoe UI Light"/>
                <a:sym typeface="Wingdings" panose="05000000000000000000" pitchFamily="2" charset="2"/>
              </a:rPr>
              <a:t> Dopodichè, si può presentare il ViewController utilizzando le API di Xamarin.iOS</a:t>
            </a:r>
            <a:endParaRPr lang="it-IT" sz="2720" dirty="0">
              <a:latin typeface="Segoe UI Light"/>
              <a:cs typeface="Segoe UI Light"/>
            </a:endParaRPr>
          </a:p>
        </p:txBody>
      </p:sp>
      <p:sp>
        <p:nvSpPr>
          <p:cNvPr id="20" name="object 5"/>
          <p:cNvSpPr/>
          <p:nvPr/>
        </p:nvSpPr>
        <p:spPr>
          <a:xfrm>
            <a:off x="3094037" y="2791704"/>
            <a:ext cx="6193501" cy="1364827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ttangolo 6"/>
          <p:cNvSpPr/>
          <p:nvPr/>
        </p:nvSpPr>
        <p:spPr>
          <a:xfrm>
            <a:off x="3117187" y="2870568"/>
            <a:ext cx="60179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Page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GetPage&lt;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&gt;()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Page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Activator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.CreateInstance&lt;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dirty="0"/>
          </a:p>
        </p:txBody>
      </p:sp>
      <p:sp>
        <p:nvSpPr>
          <p:cNvPr id="21" name="object 5"/>
          <p:cNvSpPr/>
          <p:nvPr/>
        </p:nvSpPr>
        <p:spPr>
          <a:xfrm>
            <a:off x="729692" y="5762567"/>
            <a:ext cx="10898745" cy="723225"/>
          </a:xfrm>
          <a:custGeom>
            <a:avLst/>
            <a:gdLst/>
            <a:ahLst/>
            <a:cxnLst/>
            <a:rect l="l" t="t" r="r" b="b"/>
            <a:pathLst>
              <a:path w="8158480" h="3538854">
                <a:moveTo>
                  <a:pt x="0" y="3538728"/>
                </a:moveTo>
                <a:lnTo>
                  <a:pt x="8157972" y="3538728"/>
                </a:lnTo>
                <a:lnTo>
                  <a:pt x="8157972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Rettangolo 14"/>
          <p:cNvSpPr/>
          <p:nvPr/>
        </p:nvSpPr>
        <p:spPr>
          <a:xfrm>
            <a:off x="729691" y="5785717"/>
            <a:ext cx="10898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settingsViewControler = 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FormsApp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.GetPage&lt;</a:t>
            </a:r>
            <a:r>
              <a:rPr lang="it-IT" dirty="0">
                <a:solidFill>
                  <a:srgbClr val="2B91AF"/>
                </a:solidFill>
                <a:latin typeface="Consolas" panose="020B0609020204030204" pitchFamily="49" charset="0"/>
              </a:rPr>
              <a:t>SettingsPage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&gt;().CreateViewController();</a:t>
            </a:r>
          </a:p>
          <a:p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.PresentViewControllerAsync(settingsViewControler,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91522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1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Page Embedding</a:t>
            </a: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355922" y="1726053"/>
            <a:ext cx="1823716" cy="8483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953">
              <a:lnSpc>
                <a:spcPct val="100000"/>
              </a:lnSpc>
            </a:pPr>
            <a:r>
              <a:rPr lang="it-IT" sz="5405" spc="-87" dirty="0">
                <a:solidFill>
                  <a:srgbClr val="000000"/>
                </a:solidFill>
              </a:rPr>
              <a:t>Demo</a:t>
            </a:r>
            <a:endParaRPr lang="it-IT" sz="5405" dirty="0">
              <a:solidFill>
                <a:srgbClr val="000000"/>
              </a:solidFill>
            </a:endParaRPr>
          </a:p>
        </p:txBody>
      </p:sp>
      <p:sp>
        <p:nvSpPr>
          <p:cNvPr id="5" name="object 4"/>
          <p:cNvSpPr txBox="1">
            <a:spLocks/>
          </p:cNvSpPr>
          <p:nvPr/>
        </p:nvSpPr>
        <p:spPr>
          <a:xfrm>
            <a:off x="355921" y="3802062"/>
            <a:ext cx="4699285" cy="5123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953">
              <a:lnSpc>
                <a:spcPct val="100000"/>
              </a:lnSpc>
            </a:pPr>
            <a:r>
              <a:rPr lang="it-IT" sz="3264" b="1" spc="-87" dirty="0">
                <a:solidFill>
                  <a:srgbClr val="000000"/>
                </a:solidFill>
                <a:latin typeface="+mn-lt"/>
              </a:rPr>
              <a:t>GitHub Repo:</a:t>
            </a:r>
            <a:endParaRPr lang="it-IT" sz="5405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4" y="4438463"/>
            <a:ext cx="1203233" cy="1203233"/>
          </a:xfrm>
          <a:prstGeom prst="rect">
            <a:avLst/>
          </a:prstGeom>
        </p:spPr>
      </p:pic>
      <p:sp>
        <p:nvSpPr>
          <p:cNvPr id="10" name="Rectangle 9">
            <a:hlinkClick r:id="rId4"/>
          </p:cNvPr>
          <p:cNvSpPr/>
          <p:nvPr/>
        </p:nvSpPr>
        <p:spPr>
          <a:xfrm>
            <a:off x="2929435" y="3802062"/>
            <a:ext cx="2662908" cy="531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56" dirty="0">
                <a:solidFill>
                  <a:srgbClr val="0078D7"/>
                </a:solidFill>
                <a:hlinkClick r:id="rId4"/>
              </a:rPr>
              <a:t>bit.ly/2mkO5kq</a:t>
            </a:r>
            <a:endParaRPr lang="it-IT" sz="2856" dirty="0">
              <a:solidFill>
                <a:srgbClr val="0078D7"/>
              </a:solidFill>
              <a:hlinkClick r:id="rId5"/>
            </a:endParaRPr>
          </a:p>
        </p:txBody>
      </p:sp>
      <p:pic>
        <p:nvPicPr>
          <p:cNvPr id="8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597" y="-2191546"/>
            <a:ext cx="2438400" cy="914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95906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9693" y="1698373"/>
            <a:ext cx="6250544" cy="3231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9017" indent="-621746">
              <a:lnSpc>
                <a:spcPts val="3600"/>
              </a:lnSpc>
              <a:buAutoNum type="arabicPeriod"/>
              <a:tabLst>
                <a:tab pos="639017" algn="l"/>
                <a:tab pos="639879" algn="l"/>
              </a:tabLst>
            </a:pPr>
            <a:r>
              <a:rPr lang="it-IT" sz="2720" dirty="0">
                <a:latin typeface="Segoe UI Light"/>
                <a:cs typeface="Segoe UI Light"/>
              </a:rPr>
              <a:t>Native vs. Forms</a:t>
            </a:r>
          </a:p>
          <a:p>
            <a:pPr marL="639017" indent="-621746">
              <a:lnSpc>
                <a:spcPts val="3600"/>
              </a:lnSpc>
              <a:buAutoNum type="arabicPeriod"/>
              <a:tabLst>
                <a:tab pos="639017" algn="l"/>
                <a:tab pos="639879" algn="l"/>
              </a:tabLst>
            </a:pPr>
            <a:r>
              <a:rPr lang="it-IT" sz="2720" dirty="0">
                <a:latin typeface="Segoe UI Light"/>
                <a:cs typeface="Segoe UI Light"/>
              </a:rPr>
              <a:t>XamlC</a:t>
            </a:r>
          </a:p>
          <a:p>
            <a:pPr marL="639017" indent="-621746">
              <a:lnSpc>
                <a:spcPts val="3600"/>
              </a:lnSpc>
              <a:buAutoNum type="arabicPeriod"/>
              <a:tabLst>
                <a:tab pos="639017" algn="l"/>
                <a:tab pos="639879" algn="l"/>
              </a:tabLst>
            </a:pPr>
            <a:r>
              <a:rPr lang="it-IT" sz="2720" dirty="0">
                <a:latin typeface="Segoe UI Light"/>
                <a:cs typeface="Segoe UI Light"/>
              </a:rPr>
              <a:t>View</a:t>
            </a:r>
          </a:p>
          <a:p>
            <a:pPr marL="639017" indent="-621746">
              <a:lnSpc>
                <a:spcPts val="3600"/>
              </a:lnSpc>
              <a:buAutoNum type="arabicPeriod"/>
              <a:tabLst>
                <a:tab pos="639017" algn="l"/>
                <a:tab pos="639879" algn="l"/>
              </a:tabLst>
            </a:pPr>
            <a:r>
              <a:rPr lang="it-IT" sz="2720" dirty="0">
                <a:latin typeface="Segoe UI Light"/>
                <a:cs typeface="Segoe UI Light"/>
              </a:rPr>
              <a:t>Layout</a:t>
            </a:r>
          </a:p>
          <a:p>
            <a:pPr marL="639017" indent="-621746">
              <a:lnSpc>
                <a:spcPts val="3600"/>
              </a:lnSpc>
              <a:buAutoNum type="arabicPeriod"/>
              <a:tabLst>
                <a:tab pos="639017" algn="l"/>
                <a:tab pos="639879" algn="l"/>
              </a:tabLst>
            </a:pPr>
            <a:r>
              <a:rPr lang="it-IT" sz="2720" dirty="0">
                <a:latin typeface="Segoe UI Light"/>
                <a:cs typeface="Segoe UI Light"/>
              </a:rPr>
              <a:t>Binding</a:t>
            </a:r>
          </a:p>
          <a:p>
            <a:pPr marL="639017" indent="-621746">
              <a:lnSpc>
                <a:spcPts val="3600"/>
              </a:lnSpc>
              <a:buAutoNum type="arabicPeriod"/>
              <a:tabLst>
                <a:tab pos="639017" algn="l"/>
                <a:tab pos="639879" algn="l"/>
              </a:tabLst>
            </a:pPr>
            <a:r>
              <a:rPr lang="it-IT" sz="2720" dirty="0">
                <a:latin typeface="Segoe UI Light"/>
                <a:cs typeface="Segoe UI Light"/>
              </a:rPr>
              <a:t>UI Thread</a:t>
            </a:r>
          </a:p>
          <a:p>
            <a:pPr marL="639017" indent="-621746">
              <a:lnSpc>
                <a:spcPts val="3600"/>
              </a:lnSpc>
              <a:buAutoNum type="arabicPeriod"/>
              <a:tabLst>
                <a:tab pos="639017" algn="l"/>
                <a:tab pos="639879" algn="l"/>
              </a:tabLst>
            </a:pPr>
            <a:r>
              <a:rPr lang="it-IT" sz="2720" dirty="0">
                <a:latin typeface="Segoe UI Light"/>
                <a:cs typeface="Segoe UI Light"/>
              </a:rPr>
              <a:t>Forms Embedding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Recap</a:t>
            </a:r>
          </a:p>
        </p:txBody>
      </p:sp>
      <p:sp>
        <p:nvSpPr>
          <p:cNvPr id="5" name="object 4"/>
          <p:cNvSpPr/>
          <p:nvPr/>
        </p:nvSpPr>
        <p:spPr>
          <a:xfrm>
            <a:off x="6523037" y="-19051"/>
            <a:ext cx="5908675" cy="69945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3513938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7"/>
          <p:cNvSpPr>
            <a:spLocks noGrp="1"/>
          </p:cNvSpPr>
          <p:nvPr>
            <p:ph type="body" sz="quarter" idx="12"/>
          </p:nvPr>
        </p:nvSpPr>
        <p:spPr>
          <a:xfrm>
            <a:off x="7361238" y="4411662"/>
            <a:ext cx="4572000" cy="2155831"/>
          </a:xfrm>
        </p:spPr>
        <p:txBody>
          <a:bodyPr/>
          <a:lstStyle/>
          <a:p>
            <a:pPr lvl="0" defTabSz="914192"/>
            <a:r>
              <a:rPr lang="en-US" sz="352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Francesco Bonacci</a:t>
            </a:r>
          </a:p>
          <a:p>
            <a:pPr lvl="0" defTabSz="914192">
              <a:spcAft>
                <a:spcPts val="600"/>
              </a:spcAft>
            </a:pPr>
            <a:r>
              <a:rPr lang="en-US" sz="352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MSP Tech</a:t>
            </a:r>
          </a:p>
          <a:p>
            <a:pPr lvl="0" defTabSz="914192">
              <a:spcAft>
                <a:spcPts val="30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francesco.bonacci@studentpartner.com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hlinkClick r:id="rId3"/>
            </a:endParaRPr>
          </a:p>
          <a:p>
            <a:pPr lvl="0" defTabSz="914192">
              <a:spcAft>
                <a:spcPts val="30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Twitter: @francedot</a:t>
            </a:r>
          </a:p>
          <a:p>
            <a:pPr lvl="0" defTabSz="914192">
              <a:spcAft>
                <a:spcPts val="30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github.com/francedot</a:t>
            </a:r>
          </a:p>
          <a:p>
            <a:endParaRPr lang="it-IT" dirty="0"/>
          </a:p>
        </p:txBody>
      </p:sp>
      <p:sp>
        <p:nvSpPr>
          <p:cNvPr id="3" name="Rectangle 2"/>
          <p:cNvSpPr/>
          <p:nvPr/>
        </p:nvSpPr>
        <p:spPr>
          <a:xfrm>
            <a:off x="475517" y="1948199"/>
            <a:ext cx="16898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FINE</a:t>
            </a:r>
            <a:endParaRPr lang="it-IT" sz="4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146582"/>
      </p:ext>
    </p:extLst>
  </p:cSld>
  <p:clrMapOvr>
    <a:masterClrMapping/>
  </p:clrMapOvr>
  <p:transition spd="slow">
    <p:push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5517" y="1948199"/>
            <a:ext cx="38651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6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Domande?</a:t>
            </a:r>
            <a:endParaRPr lang="it-IT" sz="4000" dirty="0">
              <a:solidFill>
                <a:srgbClr val="FFFFFF"/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050833"/>
      </p:ext>
    </p:extLst>
  </p:cSld>
  <p:clrMapOvr>
    <a:masterClrMapping/>
  </p:clrMapOvr>
  <p:transition spd="slow">
    <p:push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Xamarin Alliance</a:t>
            </a:r>
          </a:p>
        </p:txBody>
      </p:sp>
      <p:pic>
        <p:nvPicPr>
          <p:cNvPr id="5" name="00_hig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0063" y="-6058"/>
            <a:ext cx="12538275" cy="708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734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Xamarin Alliance</a:t>
            </a:r>
          </a:p>
        </p:txBody>
      </p:sp>
      <p:sp>
        <p:nvSpPr>
          <p:cNvPr id="13" name="Rectangle 9">
            <a:hlinkClick r:id="rId3"/>
          </p:cNvPr>
          <p:cNvSpPr/>
          <p:nvPr/>
        </p:nvSpPr>
        <p:spPr>
          <a:xfrm>
            <a:off x="1493837" y="3802062"/>
            <a:ext cx="2632452" cy="531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56" dirty="0">
                <a:solidFill>
                  <a:srgbClr val="0078D7"/>
                </a:solidFill>
                <a:hlinkClick r:id="rId4"/>
              </a:rPr>
              <a:t>bit.ly/2nIwmDS</a:t>
            </a:r>
            <a:endParaRPr lang="it-IT" sz="2856" dirty="0">
              <a:solidFill>
                <a:srgbClr val="0078D7"/>
              </a:solidFill>
              <a:hlinkClick r:id="rId5"/>
            </a:endParaRPr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20" y="3192462"/>
            <a:ext cx="1714739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8169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9693" y="1698373"/>
            <a:ext cx="11203543" cy="976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70" marR="100170">
              <a:lnSpc>
                <a:spcPts val="4000"/>
              </a:lnSpc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Xamarin.Forms non è da sottovalutare:</a:t>
            </a:r>
          </a:p>
          <a:p>
            <a:pPr marL="474470" marR="100170" indent="-457200">
              <a:lnSpc>
                <a:spcPts val="4000"/>
              </a:lnSpc>
              <a:buFont typeface="Wingdings" panose="05000000000000000000" pitchFamily="2" charset="2"/>
              <a:buChar char="§"/>
              <a:tabLst>
                <a:tab pos="483580" algn="l"/>
              </a:tabLst>
            </a:pPr>
            <a:r>
              <a:rPr lang="it-IT" sz="2720" dirty="0">
                <a:latin typeface="Segoe UI Light"/>
                <a:cs typeface="Segoe UI Light"/>
              </a:rPr>
              <a:t>Si possono creare UI accattivanti e anche complesse</a:t>
            </a:r>
          </a:p>
        </p:txBody>
      </p:sp>
      <p:sp>
        <p:nvSpPr>
          <p:cNvPr id="9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Xamarin.Forms</a:t>
            </a:r>
            <a:endParaRPr lang="it-IT" dirty="0"/>
          </a:p>
        </p:txBody>
      </p:sp>
      <p:pic>
        <p:nvPicPr>
          <p:cNvPr id="5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00" y="3939663"/>
            <a:ext cx="6929437" cy="2895794"/>
          </a:xfrm>
          <a:prstGeom prst="rect">
            <a:avLst/>
          </a:prstGeom>
        </p:spPr>
      </p:pic>
      <p:sp>
        <p:nvSpPr>
          <p:cNvPr id="6" name="Rectangle 9">
            <a:hlinkClick r:id="rId4"/>
          </p:cNvPr>
          <p:cNvSpPr/>
          <p:nvPr/>
        </p:nvSpPr>
        <p:spPr>
          <a:xfrm>
            <a:off x="1181277" y="3344862"/>
            <a:ext cx="5798960" cy="531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56" dirty="0">
                <a:solidFill>
                  <a:srgbClr val="0078D7"/>
                </a:solidFill>
                <a:hlinkClick r:id="rId5"/>
              </a:rPr>
              <a:t>github.com/xamarinhq/app-evolve</a:t>
            </a:r>
            <a:endParaRPr lang="it-IT" sz="2856" dirty="0">
              <a:solidFill>
                <a:srgbClr val="0078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194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2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" id="{23F76093-1046-4AF3-84AA-19C5D2FB0852}" vid="{1C71AE89-6A47-41A8-9720-D10C4E6044B9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" id="{23F76093-1046-4AF3-84AA-19C5D2FB0852}" vid="{1C71AE89-6A47-41A8-9720-D10C4E6044B9}"/>
    </a:ext>
  </a:extLst>
</a:theme>
</file>

<file path=ppt/theme/theme5.xml><?xml version="1.0" encoding="utf-8"?>
<a:theme xmlns:a="http://schemas.openxmlformats.org/drawingml/2006/main" name="3_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" id="{23F76093-1046-4AF3-84AA-19C5D2FB0852}" vid="{1C71AE89-6A47-41A8-9720-D10C4E6044B9}"/>
    </a:ext>
  </a:extLst>
</a:theme>
</file>

<file path=ppt/theme/theme6.xml><?xml version="1.0" encoding="utf-8"?>
<a:theme xmlns:a="http://schemas.openxmlformats.org/drawingml/2006/main" name="4_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1530D5E8-20CA-4CF3-8212-8BA00317751E}" vid="{ACFB5AF2-7E03-452D-A202-569D7361D7E7}"/>
    </a:ext>
  </a:extLst>
</a:theme>
</file>

<file path=ppt/theme/theme7.xml><?xml version="1.0" encoding="utf-8"?>
<a:theme xmlns:a="http://schemas.openxmlformats.org/drawingml/2006/main" name="6_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1530D5E8-20CA-4CF3-8212-8BA00317751E}" vid="{ACFB5AF2-7E03-452D-A202-569D7361D7E7}"/>
    </a:ext>
  </a:extLst>
</a:theme>
</file>

<file path=ppt/theme/theme8.xml><?xml version="1.0" encoding="utf-8"?>
<a:theme xmlns:a="http://schemas.openxmlformats.org/drawingml/2006/main" name="5_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" id="{23F76093-1046-4AF3-84AA-19C5D2FB0852}" vid="{1C71AE89-6A47-41A8-9720-D10C4E6044B9}"/>
    </a:ext>
  </a:extLst>
</a:theme>
</file>

<file path=ppt/theme/theme9.xml><?xml version="1.0" encoding="utf-8"?>
<a:theme xmlns:a="http://schemas.openxmlformats.org/drawingml/2006/main" name="1_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1530D5E8-20CA-4CF3-8212-8BA00317751E}" vid="{ACFB5AF2-7E03-452D-A202-569D7361D7E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B874D6D2366BB42A660490F1D68ED70" ma:contentTypeVersion="4" ma:contentTypeDescription="Creare un nuovo documento." ma:contentTypeScope="" ma:versionID="81efe67be0265e480565926a19cedf65">
  <xsd:schema xmlns:xsd="http://www.w3.org/2001/XMLSchema" xmlns:xs="http://www.w3.org/2001/XMLSchema" xmlns:p="http://schemas.microsoft.com/office/2006/metadata/properties" xmlns:ns2="e7c62e68-5c01-4a30-9cbc-545af90dcd50" targetNamespace="http://schemas.microsoft.com/office/2006/metadata/properties" ma:root="true" ma:fieldsID="be5138640f9556846005e41827eb5e8a" ns2:_="">
    <xsd:import namespace="e7c62e68-5c01-4a30-9cbc-545af90dcd5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62e68-5c01-4a30-9cbc-545af90dcd5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Autore ultima condivisione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Ora ultima condivision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e7c62e68-5c01-4a30-9cbc-545af90dcd50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E0EA838-EA40-41C7-9651-C016116629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c62e68-5c01-4a30-9cbc-545af90dcd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TR23_BO_CT_Template</Template>
  <TotalTime>7958</TotalTime>
  <Words>5696</Words>
  <Application>Microsoft Office PowerPoint</Application>
  <PresentationFormat>Custom</PresentationFormat>
  <Paragraphs>916</Paragraphs>
  <Slides>87</Slides>
  <Notes>37</Notes>
  <HiddenSlides>5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87</vt:i4>
      </vt:variant>
    </vt:vector>
  </HeadingPairs>
  <TitlesOfParts>
    <vt:vector size="108" baseType="lpstr">
      <vt:lpstr>Arial</vt:lpstr>
      <vt:lpstr>Calibri</vt:lpstr>
      <vt:lpstr>Calibri Light</vt:lpstr>
      <vt:lpstr>Consolas</vt:lpstr>
      <vt:lpstr>Segoe UI</vt:lpstr>
      <vt:lpstr>Segoe UI Light</vt:lpstr>
      <vt:lpstr>Segoe UI Semilight</vt:lpstr>
      <vt:lpstr>Tahoma</vt:lpstr>
      <vt:lpstr>Titillium Web</vt:lpstr>
      <vt:lpstr>Trebuchet MS</vt:lpstr>
      <vt:lpstr>Wingdings</vt:lpstr>
      <vt:lpstr>2_Personalizza struttura</vt:lpstr>
      <vt:lpstr>1_Personalizza struttura</vt:lpstr>
      <vt:lpstr>Personalizza struttura</vt:lpstr>
      <vt:lpstr>5-50033_TR23_BO_CT_Template</vt:lpstr>
      <vt:lpstr>3_5-50033_TR23_BO_CT_Template</vt:lpstr>
      <vt:lpstr>4_5-50033_TR23_BO_CT_Template</vt:lpstr>
      <vt:lpstr>6_5-50033_TR23_BO_CT_Template</vt:lpstr>
      <vt:lpstr>5_5-50033_TR23_BO_CT_Template</vt:lpstr>
      <vt:lpstr>1_5-50033_TR23_BO_CT_Template</vt:lpstr>
      <vt:lpstr>2_5-50033_TR23_BO_CT_Template</vt:lpstr>
      <vt:lpstr>PowerPoint Presentation</vt:lpstr>
      <vt:lpstr>Xamarin.Forms Performance Tips &amp; Tricks</vt:lpstr>
      <vt:lpstr>Forms?! Ma sei sicuro?</vt:lpstr>
      <vt:lpstr>Agenda</vt:lpstr>
      <vt:lpstr>Native vs. Forms</vt:lpstr>
      <vt:lpstr>Xamarin.Native (o Classic)</vt:lpstr>
      <vt:lpstr>Xamarin.Forms</vt:lpstr>
      <vt:lpstr>Xamarin.Forms</vt:lpstr>
      <vt:lpstr>Xamarin.Forms</vt:lpstr>
      <vt:lpstr>Xamarin.Forms</vt:lpstr>
      <vt:lpstr>Xamarin.Forms - Istruzioni per l’Uso</vt:lpstr>
      <vt:lpstr>Xamarin.Forms – Consigli Generali</vt:lpstr>
      <vt:lpstr>XamlC</vt:lpstr>
      <vt:lpstr>Xaml Compilation</vt:lpstr>
      <vt:lpstr>Xaml Compilation</vt:lpstr>
      <vt:lpstr>XamlC - Android</vt:lpstr>
      <vt:lpstr>XamlC - Universal Windows Platform</vt:lpstr>
      <vt:lpstr>XamlC - iOS</vt:lpstr>
      <vt:lpstr>View</vt:lpstr>
      <vt:lpstr>View - Visual Tree</vt:lpstr>
      <vt:lpstr>View - Gerarchia di Ereditarietà</vt:lpstr>
      <vt:lpstr>View - Creazione</vt:lpstr>
      <vt:lpstr>View - Consigli Generali</vt:lpstr>
      <vt:lpstr>Label - FormattedText</vt:lpstr>
      <vt:lpstr>Label - Alignment</vt:lpstr>
      <vt:lpstr>Label - Wrapping</vt:lpstr>
      <vt:lpstr>Image</vt:lpstr>
      <vt:lpstr>Image - Formato e Manipolazione</vt:lpstr>
      <vt:lpstr>ListView</vt:lpstr>
      <vt:lpstr>ListView</vt:lpstr>
      <vt:lpstr>ListView - Altri Tips</vt:lpstr>
      <vt:lpstr>Scrolling con ListView</vt:lpstr>
      <vt:lpstr>ListView Performance</vt:lpstr>
      <vt:lpstr>Layout</vt:lpstr>
      <vt:lpstr>Layout - Visual Tree</vt:lpstr>
      <vt:lpstr>Layout - Gerarchia di Ereditarietà</vt:lpstr>
      <vt:lpstr>Layout - Ciclo di Vita</vt:lpstr>
      <vt:lpstr>Invalidation Cycle</vt:lpstr>
      <vt:lpstr>Invalidation Cycle - Cause</vt:lpstr>
      <vt:lpstr>Layout Cycle</vt:lpstr>
      <vt:lpstr>Layout Cycle</vt:lpstr>
      <vt:lpstr>Layout - Consigli Generali</vt:lpstr>
      <vt:lpstr>Grid</vt:lpstr>
      <vt:lpstr>Grid - Auto Sizing</vt:lpstr>
      <vt:lpstr>Grid - Proportional Sizing</vt:lpstr>
      <vt:lpstr>Grid - Fixed Sizing</vt:lpstr>
      <vt:lpstr>Grid - Spacing</vt:lpstr>
      <vt:lpstr>StackLayout</vt:lpstr>
      <vt:lpstr>StackLayout</vt:lpstr>
      <vt:lpstr>Grid vs. StackLayout</vt:lpstr>
      <vt:lpstr>AbsoluteLayout</vt:lpstr>
      <vt:lpstr>AbsoluteLayout - Proportional Sizing</vt:lpstr>
      <vt:lpstr>AbsoluteLayout - Fixed Sizing</vt:lpstr>
      <vt:lpstr>RelativeLayout</vt:lpstr>
      <vt:lpstr>RelativeLayout</vt:lpstr>
      <vt:lpstr>ScrollView</vt:lpstr>
      <vt:lpstr>Layout Performance</vt:lpstr>
      <vt:lpstr>Binding</vt:lpstr>
      <vt:lpstr>Binding e MVVM</vt:lpstr>
      <vt:lpstr>Binding - Under the Hood</vt:lpstr>
      <vt:lpstr>Binding - Under the Hood</vt:lpstr>
      <vt:lpstr>Binding Performance</vt:lpstr>
      <vt:lpstr>UI Thread</vt:lpstr>
      <vt:lpstr>Responsive UI - Don'ts</vt:lpstr>
      <vt:lpstr>Responsive UI - Do's</vt:lpstr>
      <vt:lpstr>Background Inflating</vt:lpstr>
      <vt:lpstr>Background Inflating</vt:lpstr>
      <vt:lpstr>Background Inflating</vt:lpstr>
      <vt:lpstr>Forms Embedding</vt:lpstr>
      <vt:lpstr>Tempi di Avvio</vt:lpstr>
      <vt:lpstr>Tempi di Avvio - Android</vt:lpstr>
      <vt:lpstr>Tempi di Avvio - Android</vt:lpstr>
      <vt:lpstr>Tempi di Avvio - UWP</vt:lpstr>
      <vt:lpstr>Tempi di Avvio - UWP</vt:lpstr>
      <vt:lpstr>Tempi di Avvio - iOS</vt:lpstr>
      <vt:lpstr>Tempi di Avvio - iOS</vt:lpstr>
      <vt:lpstr>Forms Embedding</vt:lpstr>
      <vt:lpstr>Forms Embedding</vt:lpstr>
      <vt:lpstr>Page Embedding - Android</vt:lpstr>
      <vt:lpstr>Page Embedding - UWP</vt:lpstr>
      <vt:lpstr>Page Embedding - iOS</vt:lpstr>
      <vt:lpstr>Page Embedding</vt:lpstr>
      <vt:lpstr>Recap</vt:lpstr>
      <vt:lpstr>PowerPoint Presentation</vt:lpstr>
      <vt:lpstr>PowerPoint Presentation</vt:lpstr>
      <vt:lpstr>Xamarin Alliance</vt:lpstr>
      <vt:lpstr>Xamarin Alliance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Mobile with C#, Visual Studio, and Xamarin</dc:title>
  <dc:subject>&lt;Speech title here&gt;</dc:subject>
  <dc:creator>MS Events 0207</dc:creator>
  <cp:keywords>TechReady 23</cp:keywords>
  <dc:description>Template: Mitchell Derrey, Silverfox Productions_x000d_
Formatting: _x000d_
Audience Type:</dc:description>
  <cp:lastModifiedBy>Francesco Bonacci</cp:lastModifiedBy>
  <cp:revision>371</cp:revision>
  <dcterms:created xsi:type="dcterms:W3CDTF">2016-07-24T17:22:53Z</dcterms:created>
  <dcterms:modified xsi:type="dcterms:W3CDTF">2017-03-24T09:30:35Z</dcterms:modified>
  <cp:category>TechReady 23</cp:category>
  <cp:contentStatus>Finale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0x0101002B874D6D2366BB42A660490F1D68ED70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53;#Washington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52;#Seattle|54f46ed2-c77e-4a59-b182-a4171fdb0d11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166;#TechReady 23|c09d5ec5-2933-44ea-a749-1cb568168204</vt:lpwstr>
  </property>
  <property fmtid="{D5CDD505-2E9C-101B-9397-08002B2CF9AE}" pid="12" name="Audience1">
    <vt:lpwstr/>
  </property>
  <property fmtid="{D5CDD505-2E9C-101B-9397-08002B2CF9AE}" pid="13" name="Event Name">
    <vt:lpwstr>51;#TechReady|ebdf1b7d-d34f-4ccf-ac45-ca5a756d5c65</vt:lpwstr>
  </property>
  <property fmtid="{D5CDD505-2E9C-101B-9397-08002B2CF9AE}" pid="14" name="Content Grouping">
    <vt:lpwstr>23;#C#|685e8b91-39e0-446d-abcf-ca444fe55006;#16;#Xamarin Development|bb40da44-7cbb-43a1-be3e-2d228999940c;#24;#Mobile Development|969a5d8e-0c95-41e5-9a0e-4758e0e3853e</vt:lpwstr>
  </property>
  <property fmtid="{D5CDD505-2E9C-101B-9397-08002B2CF9AE}" pid="15" name="_MarkAsFinal">
    <vt:bool>true</vt:bool>
  </property>
</Properties>
</file>